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Montserrat" panose="00000500000000000000" pitchFamily="2" charset="0"/>
      <p:regular r:id="rId12"/>
      <p:bold r:id="rId13"/>
      <p:italic r:id="rId14"/>
      <p:boldItalic r:id="rId15"/>
    </p:embeddedFont>
    <p:embeddedFont>
      <p:font typeface="Montserrat Light" panose="00000400000000000000" pitchFamily="2" charset="0"/>
      <p:regular r:id="rId16"/>
      <p:bold r:id="rId17"/>
      <p:italic r:id="rId18"/>
      <p:boldItalic r:id="rId19"/>
    </p:embeddedFont>
    <p:embeddedFont>
      <p:font typeface="Montserrat Medium" panose="00000600000000000000" pitchFamily="2" charset="0"/>
      <p:regular r:id="rId20"/>
      <p:bold r:id="rId21"/>
      <p:italic r:id="rId22"/>
      <p:boldItalic r:id="rId23"/>
    </p:embeddedFont>
    <p:embeddedFont>
      <p:font typeface="Montserrat SemiBold" panose="000007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2nFpSoSJlEqPZtOkN7qz0ZqZ8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BB8C62-7CEC-49CF-9579-D45DC0496D18}">
  <a:tblStyle styleId="{6EBB8C62-7CEC-49CF-9579-D45DC0496D1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D14E2FD-C332-486F-97D5-201CD8014D7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5E6"/>
          </a:solidFill>
        </a:fill>
      </a:tcStyle>
    </a:wholeTbl>
    <a:band1H>
      <a:tcTxStyle/>
      <a:tcStyle>
        <a:tcBdr/>
        <a:fill>
          <a:solidFill>
            <a:srgbClr val="FFEACA"/>
          </a:solidFill>
        </a:fill>
      </a:tcStyle>
    </a:band1H>
    <a:band2H>
      <a:tcTxStyle/>
      <a:tcStyle>
        <a:tcBdr/>
      </a:tcStyle>
    </a:band2H>
    <a:band1V>
      <a:tcTxStyle/>
      <a:tcStyle>
        <a:tcBdr/>
        <a:fill>
          <a:solidFill>
            <a:srgbClr val="FFEAC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5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2" name="Google Shape;66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1f0d5f542e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0" name="Google Shape;680;g1f0d5f542e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f0d5f542ed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1" name="Google Shape;701;g1f0d5f542ed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dk1"/>
        </a:solidFill>
        <a:effectLst/>
      </p:bgPr>
    </p:bg>
    <p:spTree>
      <p:nvGrpSpPr>
        <p:cNvPr id="1" name="Shape 12"/>
        <p:cNvGrpSpPr/>
        <p:nvPr/>
      </p:nvGrpSpPr>
      <p:grpSpPr>
        <a:xfrm>
          <a:off x="0" y="0"/>
          <a:ext cx="0" cy="0"/>
          <a:chOff x="0" y="0"/>
          <a:chExt cx="0" cy="0"/>
        </a:xfrm>
      </p:grpSpPr>
      <p:pic>
        <p:nvPicPr>
          <p:cNvPr id="13" name="Google Shape;13;p10"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pic>
        <p:nvPicPr>
          <p:cNvPr id="14" name="Google Shape;14;p10"/>
          <p:cNvPicPr preferRelativeResize="0"/>
          <p:nvPr/>
        </p:nvPicPr>
        <p:blipFill rotWithShape="1">
          <a:blip r:embed="rId3">
            <a:alphaModFix/>
          </a:blip>
          <a:srcRect/>
          <a:stretch/>
        </p:blipFill>
        <p:spPr>
          <a:xfrm>
            <a:off x="2616612" y="1333051"/>
            <a:ext cx="7054162" cy="4344864"/>
          </a:xfrm>
          <a:prstGeom prst="rect">
            <a:avLst/>
          </a:prstGeom>
          <a:noFill/>
          <a:ln>
            <a:noFill/>
          </a:ln>
        </p:spPr>
      </p:pic>
      <p:sp>
        <p:nvSpPr>
          <p:cNvPr id="15" name="Google Shape;15;p10"/>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u="none" strike="noStrike" cap="none">
                <a:solidFill>
                  <a:schemeClr val="lt1"/>
                </a:solidFill>
                <a:latin typeface="Montserrat"/>
                <a:ea typeface="Montserrat"/>
                <a:cs typeface="Montserrat"/>
                <a:sym typeface="Montserrat"/>
              </a:rPr>
              <a:t>B2B FRAMEWORKS</a:t>
            </a:r>
            <a:endParaRPr sz="2000" b="0" i="0" u="none" strike="noStrike" cap="none">
              <a:solidFill>
                <a:schemeClr val="lt1"/>
              </a:solidFill>
              <a:latin typeface="Montserrat"/>
              <a:ea typeface="Montserrat"/>
              <a:cs typeface="Montserrat"/>
              <a:sym typeface="Montserrat"/>
            </a:endParaRPr>
          </a:p>
        </p:txBody>
      </p:sp>
      <p:sp>
        <p:nvSpPr>
          <p:cNvPr id="16" name="Google Shape;16;p10"/>
          <p:cNvSpPr/>
          <p:nvPr/>
        </p:nvSpPr>
        <p:spPr>
          <a:xfrm>
            <a:off x="1226931" y="1585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0"/>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10"/>
          <p:cNvSpPr txBox="1">
            <a:spLocks noGrp="1"/>
          </p:cNvSpPr>
          <p:nvPr>
            <p:ph type="title"/>
          </p:nvPr>
        </p:nvSpPr>
        <p:spPr>
          <a:xfrm>
            <a:off x="508000" y="871596"/>
            <a:ext cx="51562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400"/>
              <a:buFont typeface="Montserrat SemiBold"/>
              <a:buNone/>
              <a:defRPr sz="4400" b="1" i="0" u="none" strike="noStrike" cap="non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_2">
  <p:cSld name="Title Slide_2">
    <p:bg>
      <p:bgPr>
        <a:solidFill>
          <a:schemeClr val="lt1"/>
        </a:solidFill>
        <a:effectLst/>
      </p:bgPr>
    </p:bg>
    <p:spTree>
      <p:nvGrpSpPr>
        <p:cNvPr id="1" name="Shape 282"/>
        <p:cNvGrpSpPr/>
        <p:nvPr/>
      </p:nvGrpSpPr>
      <p:grpSpPr>
        <a:xfrm>
          <a:off x="0" y="0"/>
          <a:ext cx="0" cy="0"/>
          <a:chOff x="0" y="0"/>
          <a:chExt cx="0" cy="0"/>
        </a:xfrm>
      </p:grpSpPr>
      <p:sp>
        <p:nvSpPr>
          <p:cNvPr id="283" name="Google Shape;283;p19"/>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a:solidFill>
                  <a:schemeClr val="lt1"/>
                </a:solidFill>
                <a:latin typeface="Montserrat"/>
                <a:ea typeface="Montserrat"/>
                <a:cs typeface="Montserrat"/>
                <a:sym typeface="Montserrat"/>
              </a:rPr>
              <a:t>B2B FRAMEWORKS</a:t>
            </a:r>
            <a:endParaRPr sz="2000" b="0" i="0">
              <a:solidFill>
                <a:schemeClr val="lt1"/>
              </a:solidFill>
              <a:latin typeface="Montserrat"/>
              <a:ea typeface="Montserrat"/>
              <a:cs typeface="Montserrat"/>
              <a:sym typeface="Montserrat"/>
            </a:endParaRPr>
          </a:p>
        </p:txBody>
      </p:sp>
      <p:pic>
        <p:nvPicPr>
          <p:cNvPr id="284" name="Google Shape;284;p19" descr="A logo with a black background&#10;&#10;Description automatically generated"/>
          <p:cNvPicPr preferRelativeResize="0"/>
          <p:nvPr/>
        </p:nvPicPr>
        <p:blipFill rotWithShape="1">
          <a:blip r:embed="rId2">
            <a:alphaModFix/>
          </a:blip>
          <a:srcRect/>
          <a:stretch/>
        </p:blipFill>
        <p:spPr>
          <a:xfrm>
            <a:off x="9014518" y="5514927"/>
            <a:ext cx="2946191" cy="1172419"/>
          </a:xfrm>
          <a:prstGeom prst="rect">
            <a:avLst/>
          </a:prstGeom>
          <a:noFill/>
          <a:ln>
            <a:noFill/>
          </a:ln>
        </p:spPr>
      </p:pic>
      <p:sp>
        <p:nvSpPr>
          <p:cNvPr id="285" name="Google Shape;285;p19"/>
          <p:cNvSpPr txBox="1"/>
          <p:nvPr/>
        </p:nvSpPr>
        <p:spPr>
          <a:xfrm>
            <a:off x="673510" y="5893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Montserrat"/>
              <a:buNone/>
            </a:pPr>
            <a:r>
              <a:rPr lang="en-GB" sz="2000" b="0" i="0">
                <a:solidFill>
                  <a:schemeClr val="dk1"/>
                </a:solidFill>
                <a:latin typeface="Montserrat"/>
                <a:ea typeface="Montserrat"/>
                <a:cs typeface="Montserrat"/>
                <a:sym typeface="Montserrat"/>
              </a:rPr>
              <a:t>B2B FRAMEWORKS</a:t>
            </a:r>
            <a:endParaRPr sz="2000" b="0" i="0">
              <a:solidFill>
                <a:schemeClr val="dk1"/>
              </a:solidFill>
              <a:latin typeface="Montserrat"/>
              <a:ea typeface="Montserrat"/>
              <a:cs typeface="Montserrat"/>
              <a:sym typeface="Montserrat"/>
            </a:endParaRPr>
          </a:p>
        </p:txBody>
      </p:sp>
      <p:sp>
        <p:nvSpPr>
          <p:cNvPr id="286" name="Google Shape;286;p19"/>
          <p:cNvSpPr/>
          <p:nvPr/>
        </p:nvSpPr>
        <p:spPr>
          <a:xfrm>
            <a:off x="1226931" y="1585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9"/>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8" name="Google Shape;288;p19"/>
          <p:cNvPicPr preferRelativeResize="0"/>
          <p:nvPr/>
        </p:nvPicPr>
        <p:blipFill rotWithShape="1">
          <a:blip r:embed="rId3">
            <a:alphaModFix/>
          </a:blip>
          <a:srcRect/>
          <a:stretch/>
        </p:blipFill>
        <p:spPr>
          <a:xfrm>
            <a:off x="2643908" y="1373995"/>
            <a:ext cx="7054161" cy="4344864"/>
          </a:xfrm>
          <a:prstGeom prst="rect">
            <a:avLst/>
          </a:prstGeom>
          <a:noFill/>
          <a:ln>
            <a:noFill/>
          </a:ln>
        </p:spPr>
      </p:pic>
      <p:sp>
        <p:nvSpPr>
          <p:cNvPr id="289" name="Google Shape;289;p19"/>
          <p:cNvSpPr txBox="1">
            <a:spLocks noGrp="1"/>
          </p:cNvSpPr>
          <p:nvPr>
            <p:ph type="title"/>
          </p:nvPr>
        </p:nvSpPr>
        <p:spPr>
          <a:xfrm>
            <a:off x="508000" y="871596"/>
            <a:ext cx="51562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400"/>
              <a:buFont typeface="Montserrat SemiBold"/>
              <a:buNone/>
              <a:defRPr sz="4400" b="1" i="0" u="none" strike="noStrike" cap="non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Blue bkg">
  <p:cSld name="Text Blue bkg">
    <p:bg>
      <p:bgPr>
        <a:solidFill>
          <a:schemeClr val="lt1"/>
        </a:solidFill>
        <a:effectLst/>
      </p:bgPr>
    </p:bg>
    <p:spTree>
      <p:nvGrpSpPr>
        <p:cNvPr id="1" name="Shape 290"/>
        <p:cNvGrpSpPr/>
        <p:nvPr/>
      </p:nvGrpSpPr>
      <p:grpSpPr>
        <a:xfrm>
          <a:off x="0" y="0"/>
          <a:ext cx="0" cy="0"/>
          <a:chOff x="0" y="0"/>
          <a:chExt cx="0" cy="0"/>
        </a:xfrm>
      </p:grpSpPr>
      <p:pic>
        <p:nvPicPr>
          <p:cNvPr id="291" name="Google Shape;291;p20"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92" name="Google Shape;292;p20"/>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20"/>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20"/>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295" name="Google Shape;295;p20"/>
          <p:cNvPicPr preferRelativeResize="0"/>
          <p:nvPr/>
        </p:nvPicPr>
        <p:blipFill rotWithShape="1">
          <a:blip r:embed="rId3">
            <a:alphaModFix/>
          </a:blip>
          <a:srcRect/>
          <a:stretch/>
        </p:blipFill>
        <p:spPr>
          <a:xfrm>
            <a:off x="10087802" y="6341879"/>
            <a:ext cx="1816291" cy="428995"/>
          </a:xfrm>
          <a:prstGeom prst="rect">
            <a:avLst/>
          </a:prstGeom>
          <a:noFill/>
          <a:ln>
            <a:noFill/>
          </a:ln>
        </p:spPr>
      </p:pic>
      <p:sp>
        <p:nvSpPr>
          <p:cNvPr id="296" name="Google Shape;296;p20"/>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20"/>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20"/>
          <p:cNvSpPr txBox="1">
            <a:spLocks noGrp="1"/>
          </p:cNvSpPr>
          <p:nvPr>
            <p:ph type="title"/>
          </p:nvPr>
        </p:nvSpPr>
        <p:spPr>
          <a:xfrm>
            <a:off x="333515" y="472411"/>
            <a:ext cx="5156200" cy="48877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299" name="Google Shape;299;p20"/>
          <p:cNvGrpSpPr/>
          <p:nvPr/>
        </p:nvGrpSpPr>
        <p:grpSpPr>
          <a:xfrm>
            <a:off x="11436251" y="129884"/>
            <a:ext cx="661669" cy="1214119"/>
            <a:chOff x="11436251" y="129884"/>
            <a:chExt cx="661669" cy="1214119"/>
          </a:xfrm>
        </p:grpSpPr>
        <p:sp>
          <p:nvSpPr>
            <p:cNvPr id="300" name="Google Shape;300;p20"/>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20"/>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20"/>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20"/>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20"/>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20"/>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20"/>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20"/>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20"/>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20"/>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20"/>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20"/>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20"/>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20"/>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20"/>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20"/>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 name="Google Shape;316;p20"/>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20"/>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20"/>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20"/>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20"/>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20"/>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20"/>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20"/>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20"/>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20"/>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20"/>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20"/>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28" name="Google Shape;328;p20"/>
          <p:cNvSpPr/>
          <p:nvPr/>
        </p:nvSpPr>
        <p:spPr>
          <a:xfrm rot="1323502">
            <a:off x="11725925" y="845680"/>
            <a:ext cx="698270" cy="698270"/>
          </a:xfrm>
          <a:prstGeom prst="chord">
            <a:avLst>
              <a:gd name="adj1" fmla="val 2700000"/>
              <a:gd name="adj2" fmla="val 1620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White bkg 2">
  <p:cSld name="Text White bkg 2">
    <p:bg>
      <p:bgPr>
        <a:solidFill>
          <a:schemeClr val="dk2"/>
        </a:solidFill>
        <a:effectLst/>
      </p:bgPr>
    </p:bg>
    <p:spTree>
      <p:nvGrpSpPr>
        <p:cNvPr id="1" name="Shape 329"/>
        <p:cNvGrpSpPr/>
        <p:nvPr/>
      </p:nvGrpSpPr>
      <p:grpSpPr>
        <a:xfrm>
          <a:off x="0" y="0"/>
          <a:ext cx="0" cy="0"/>
          <a:chOff x="0" y="0"/>
          <a:chExt cx="0" cy="0"/>
        </a:xfrm>
      </p:grpSpPr>
      <p:pic>
        <p:nvPicPr>
          <p:cNvPr id="330" name="Google Shape;330;p21"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331" name="Google Shape;331;p21"/>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21"/>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21"/>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a:ea typeface="Montserrat"/>
                <a:cs typeface="Montserrat"/>
                <a:sym typeface="Montserrat"/>
              </a:defRPr>
            </a:lvl1pPr>
            <a:lvl2pPr marL="0" lvl="1" indent="0" algn="l">
              <a:spcBef>
                <a:spcPts val="0"/>
              </a:spcBef>
              <a:buNone/>
              <a:defRPr sz="1000" b="0" i="0">
                <a:solidFill>
                  <a:schemeClr val="dk2"/>
                </a:solidFill>
                <a:latin typeface="Montserrat"/>
                <a:ea typeface="Montserrat"/>
                <a:cs typeface="Montserrat"/>
                <a:sym typeface="Montserrat"/>
              </a:defRPr>
            </a:lvl2pPr>
            <a:lvl3pPr marL="0" lvl="2" indent="0" algn="l">
              <a:spcBef>
                <a:spcPts val="0"/>
              </a:spcBef>
              <a:buNone/>
              <a:defRPr sz="1000" b="0" i="0">
                <a:solidFill>
                  <a:schemeClr val="dk2"/>
                </a:solidFill>
                <a:latin typeface="Montserrat"/>
                <a:ea typeface="Montserrat"/>
                <a:cs typeface="Montserrat"/>
                <a:sym typeface="Montserrat"/>
              </a:defRPr>
            </a:lvl3pPr>
            <a:lvl4pPr marL="0" lvl="3" indent="0" algn="l">
              <a:spcBef>
                <a:spcPts val="0"/>
              </a:spcBef>
              <a:buNone/>
              <a:defRPr sz="1000" b="0" i="0">
                <a:solidFill>
                  <a:schemeClr val="dk2"/>
                </a:solidFill>
                <a:latin typeface="Montserrat"/>
                <a:ea typeface="Montserrat"/>
                <a:cs typeface="Montserrat"/>
                <a:sym typeface="Montserrat"/>
              </a:defRPr>
            </a:lvl4pPr>
            <a:lvl5pPr marL="0" lvl="4" indent="0" algn="l">
              <a:spcBef>
                <a:spcPts val="0"/>
              </a:spcBef>
              <a:buNone/>
              <a:defRPr sz="1000" b="0" i="0">
                <a:solidFill>
                  <a:schemeClr val="dk2"/>
                </a:solidFill>
                <a:latin typeface="Montserrat"/>
                <a:ea typeface="Montserrat"/>
                <a:cs typeface="Montserrat"/>
                <a:sym typeface="Montserrat"/>
              </a:defRPr>
            </a:lvl5pPr>
            <a:lvl6pPr marL="0" lvl="5" indent="0" algn="l">
              <a:spcBef>
                <a:spcPts val="0"/>
              </a:spcBef>
              <a:buNone/>
              <a:defRPr sz="1000" b="0" i="0">
                <a:solidFill>
                  <a:schemeClr val="dk2"/>
                </a:solidFill>
                <a:latin typeface="Montserrat"/>
                <a:ea typeface="Montserrat"/>
                <a:cs typeface="Montserrat"/>
                <a:sym typeface="Montserrat"/>
              </a:defRPr>
            </a:lvl6pPr>
            <a:lvl7pPr marL="0" lvl="6" indent="0" algn="l">
              <a:spcBef>
                <a:spcPts val="0"/>
              </a:spcBef>
              <a:buNone/>
              <a:defRPr sz="1000" b="0" i="0">
                <a:solidFill>
                  <a:schemeClr val="dk2"/>
                </a:solidFill>
                <a:latin typeface="Montserrat"/>
                <a:ea typeface="Montserrat"/>
                <a:cs typeface="Montserrat"/>
                <a:sym typeface="Montserrat"/>
              </a:defRPr>
            </a:lvl7pPr>
            <a:lvl8pPr marL="0" lvl="7" indent="0" algn="l">
              <a:spcBef>
                <a:spcPts val="0"/>
              </a:spcBef>
              <a:buNone/>
              <a:defRPr sz="1000" b="0" i="0">
                <a:solidFill>
                  <a:schemeClr val="dk2"/>
                </a:solidFill>
                <a:latin typeface="Montserrat"/>
                <a:ea typeface="Montserrat"/>
                <a:cs typeface="Montserrat"/>
                <a:sym typeface="Montserrat"/>
              </a:defRPr>
            </a:lvl8pPr>
            <a:lvl9pPr marL="0" lvl="8" indent="0" algn="l">
              <a:spcBef>
                <a:spcPts val="0"/>
              </a:spcBef>
              <a:buNone/>
              <a:defRPr sz="1000" b="0" i="0">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
        <p:nvSpPr>
          <p:cNvPr id="334" name="Google Shape;334;p21"/>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21"/>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6" name="Google Shape;336;p21"/>
          <p:cNvPicPr preferRelativeResize="0"/>
          <p:nvPr/>
        </p:nvPicPr>
        <p:blipFill rotWithShape="1">
          <a:blip r:embed="rId3">
            <a:alphaModFix/>
          </a:blip>
          <a:srcRect/>
          <a:stretch/>
        </p:blipFill>
        <p:spPr>
          <a:xfrm>
            <a:off x="10089605" y="6341879"/>
            <a:ext cx="1807529" cy="426924"/>
          </a:xfrm>
          <a:prstGeom prst="rect">
            <a:avLst/>
          </a:prstGeom>
          <a:noFill/>
          <a:ln>
            <a:noFill/>
          </a:ln>
        </p:spPr>
      </p:pic>
      <p:sp>
        <p:nvSpPr>
          <p:cNvPr id="337" name="Google Shape;337;p21"/>
          <p:cNvSpPr txBox="1">
            <a:spLocks noGrp="1"/>
          </p:cNvSpPr>
          <p:nvPr>
            <p:ph type="title"/>
          </p:nvPr>
        </p:nvSpPr>
        <p:spPr>
          <a:xfrm>
            <a:off x="333515" y="472411"/>
            <a:ext cx="5156200" cy="5467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338" name="Google Shape;338;p21"/>
          <p:cNvGrpSpPr/>
          <p:nvPr/>
        </p:nvGrpSpPr>
        <p:grpSpPr>
          <a:xfrm>
            <a:off x="11436251" y="129884"/>
            <a:ext cx="661669" cy="1214119"/>
            <a:chOff x="11436251" y="129884"/>
            <a:chExt cx="661669" cy="1214119"/>
          </a:xfrm>
        </p:grpSpPr>
        <p:sp>
          <p:nvSpPr>
            <p:cNvPr id="339" name="Google Shape;339;p21"/>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21"/>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21"/>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21"/>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21"/>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21"/>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21"/>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21"/>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21"/>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21"/>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21"/>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21"/>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21"/>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21"/>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1"/>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21"/>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21"/>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21"/>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21"/>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21"/>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21"/>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21"/>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21"/>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21"/>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21"/>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21"/>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21"/>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21"/>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67" name="Google Shape;367;p21" descr="A yellow and black striped sign&#10;&#10;Description automatically generated"/>
          <p:cNvPicPr preferRelativeResize="0"/>
          <p:nvPr/>
        </p:nvPicPr>
        <p:blipFill rotWithShape="1">
          <a:blip r:embed="rId4">
            <a:alphaModFix/>
          </a:blip>
          <a:srcRect/>
          <a:stretch/>
        </p:blipFill>
        <p:spPr>
          <a:xfrm>
            <a:off x="11759075" y="1472340"/>
            <a:ext cx="444500" cy="762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ep 1 blue bkg">
  <p:cSld name="step 1 blue bkg">
    <p:bg>
      <p:bgPr>
        <a:solidFill>
          <a:schemeClr val="lt1"/>
        </a:solidFill>
        <a:effectLst/>
      </p:bgPr>
    </p:bg>
    <p:spTree>
      <p:nvGrpSpPr>
        <p:cNvPr id="1" name="Shape 368"/>
        <p:cNvGrpSpPr/>
        <p:nvPr/>
      </p:nvGrpSpPr>
      <p:grpSpPr>
        <a:xfrm>
          <a:off x="0" y="0"/>
          <a:ext cx="0" cy="0"/>
          <a:chOff x="0" y="0"/>
          <a:chExt cx="0" cy="0"/>
        </a:xfrm>
      </p:grpSpPr>
      <p:pic>
        <p:nvPicPr>
          <p:cNvPr id="369" name="Google Shape;369;p22"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370" name="Google Shape;370;p22"/>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22"/>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22"/>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373" name="Google Shape;373;p22"/>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374" name="Google Shape;374;p22"/>
          <p:cNvGrpSpPr/>
          <p:nvPr/>
        </p:nvGrpSpPr>
        <p:grpSpPr>
          <a:xfrm>
            <a:off x="0" y="1318491"/>
            <a:ext cx="1397812" cy="58002"/>
            <a:chOff x="0" y="1077191"/>
            <a:chExt cx="1397812" cy="58002"/>
          </a:xfrm>
        </p:grpSpPr>
        <p:sp>
          <p:nvSpPr>
            <p:cNvPr id="375" name="Google Shape;375;p22"/>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22"/>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77" name="Google Shape;377;p22"/>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1</a:t>
            </a:r>
            <a:endParaRPr/>
          </a:p>
        </p:txBody>
      </p:sp>
      <p:sp>
        <p:nvSpPr>
          <p:cNvPr id="378" name="Google Shape;378;p22"/>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379" name="Google Shape;379;p22"/>
          <p:cNvGrpSpPr/>
          <p:nvPr/>
        </p:nvGrpSpPr>
        <p:grpSpPr>
          <a:xfrm>
            <a:off x="11614051" y="129884"/>
            <a:ext cx="661669" cy="1214119"/>
            <a:chOff x="11436251" y="129884"/>
            <a:chExt cx="661669" cy="1214119"/>
          </a:xfrm>
        </p:grpSpPr>
        <p:sp>
          <p:nvSpPr>
            <p:cNvPr id="380" name="Google Shape;380;p22"/>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22"/>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22"/>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22"/>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22"/>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22"/>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22"/>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22"/>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22"/>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22"/>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22"/>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22"/>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22"/>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22"/>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22"/>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22"/>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22"/>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22"/>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22"/>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22"/>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22"/>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22"/>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22"/>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22"/>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22"/>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22"/>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22"/>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22"/>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08" name="Google Shape;408;p22" descr="A blue and black logo&#10;&#10;Description automatically generated"/>
          <p:cNvPicPr preferRelativeResize="0"/>
          <p:nvPr/>
        </p:nvPicPr>
        <p:blipFill rotWithShape="1">
          <a:blip r:embed="rId4">
            <a:alphaModFix/>
          </a:blip>
          <a:srcRect/>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ep 2 blue bkg">
  <p:cSld name="step 2 blue bkg">
    <p:bg>
      <p:bgPr>
        <a:solidFill>
          <a:schemeClr val="lt1"/>
        </a:solidFill>
        <a:effectLst/>
      </p:bgPr>
    </p:bg>
    <p:spTree>
      <p:nvGrpSpPr>
        <p:cNvPr id="1" name="Shape 409"/>
        <p:cNvGrpSpPr/>
        <p:nvPr/>
      </p:nvGrpSpPr>
      <p:grpSpPr>
        <a:xfrm>
          <a:off x="0" y="0"/>
          <a:ext cx="0" cy="0"/>
          <a:chOff x="0" y="0"/>
          <a:chExt cx="0" cy="0"/>
        </a:xfrm>
      </p:grpSpPr>
      <p:pic>
        <p:nvPicPr>
          <p:cNvPr id="410" name="Google Shape;410;p23"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11" name="Google Shape;411;p23"/>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23"/>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23"/>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14" name="Google Shape;414;p23"/>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15" name="Google Shape;415;p23"/>
          <p:cNvGrpSpPr/>
          <p:nvPr/>
        </p:nvGrpSpPr>
        <p:grpSpPr>
          <a:xfrm>
            <a:off x="0" y="1318491"/>
            <a:ext cx="1397812" cy="58002"/>
            <a:chOff x="0" y="1077191"/>
            <a:chExt cx="1397812" cy="58002"/>
          </a:xfrm>
        </p:grpSpPr>
        <p:sp>
          <p:nvSpPr>
            <p:cNvPr id="416" name="Google Shape;416;p23"/>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23"/>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18" name="Google Shape;418;p23"/>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2</a:t>
            </a:r>
            <a:endParaRPr/>
          </a:p>
        </p:txBody>
      </p:sp>
      <p:sp>
        <p:nvSpPr>
          <p:cNvPr id="419" name="Google Shape;419;p23"/>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420" name="Google Shape;420;p23"/>
          <p:cNvGrpSpPr/>
          <p:nvPr/>
        </p:nvGrpSpPr>
        <p:grpSpPr>
          <a:xfrm>
            <a:off x="11436251" y="129884"/>
            <a:ext cx="661669" cy="1214119"/>
            <a:chOff x="11436251" y="129884"/>
            <a:chExt cx="661669" cy="1214119"/>
          </a:xfrm>
        </p:grpSpPr>
        <p:sp>
          <p:nvSpPr>
            <p:cNvPr id="421" name="Google Shape;421;p23"/>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23"/>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23"/>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23"/>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23"/>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23"/>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23"/>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23"/>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23"/>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23"/>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23"/>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23"/>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23"/>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23"/>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23"/>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23"/>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p23"/>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23"/>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23"/>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23"/>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23"/>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23"/>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23"/>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23"/>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23"/>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 name="Google Shape;446;p23"/>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7" name="Google Shape;447;p23"/>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p23"/>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49" name="Google Shape;449;p23" descr="A blue and black striped background&#10;&#10;Description automatically generated"/>
          <p:cNvPicPr preferRelativeResize="0"/>
          <p:nvPr/>
        </p:nvPicPr>
        <p:blipFill rotWithShape="1">
          <a:blip r:embed="rId4">
            <a:alphaModFix/>
          </a:blip>
          <a:srcRect/>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ep 3 blue bkg">
  <p:cSld name="step 3 blue bkg">
    <p:bg>
      <p:bgPr>
        <a:solidFill>
          <a:schemeClr val="lt1"/>
        </a:solidFill>
        <a:effectLst/>
      </p:bgPr>
    </p:bg>
    <p:spTree>
      <p:nvGrpSpPr>
        <p:cNvPr id="1" name="Shape 450"/>
        <p:cNvGrpSpPr/>
        <p:nvPr/>
      </p:nvGrpSpPr>
      <p:grpSpPr>
        <a:xfrm>
          <a:off x="0" y="0"/>
          <a:ext cx="0" cy="0"/>
          <a:chOff x="0" y="0"/>
          <a:chExt cx="0" cy="0"/>
        </a:xfrm>
      </p:grpSpPr>
      <p:pic>
        <p:nvPicPr>
          <p:cNvPr id="451" name="Google Shape;451;p24"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52" name="Google Shape;452;p24"/>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p24"/>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4" name="Google Shape;454;p24"/>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55" name="Google Shape;455;p24"/>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56" name="Google Shape;456;p24"/>
          <p:cNvGrpSpPr/>
          <p:nvPr/>
        </p:nvGrpSpPr>
        <p:grpSpPr>
          <a:xfrm>
            <a:off x="0" y="1318491"/>
            <a:ext cx="1397812" cy="58002"/>
            <a:chOff x="0" y="1077191"/>
            <a:chExt cx="1397812" cy="58002"/>
          </a:xfrm>
        </p:grpSpPr>
        <p:sp>
          <p:nvSpPr>
            <p:cNvPr id="457" name="Google Shape;457;p24"/>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24"/>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59" name="Google Shape;459;p24"/>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3</a:t>
            </a:r>
            <a:endParaRPr/>
          </a:p>
        </p:txBody>
      </p:sp>
      <p:sp>
        <p:nvSpPr>
          <p:cNvPr id="460" name="Google Shape;460;p24"/>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461" name="Google Shape;461;p24"/>
          <p:cNvGrpSpPr/>
          <p:nvPr/>
        </p:nvGrpSpPr>
        <p:grpSpPr>
          <a:xfrm>
            <a:off x="11436251" y="129884"/>
            <a:ext cx="661669" cy="1214119"/>
            <a:chOff x="11436251" y="129884"/>
            <a:chExt cx="661669" cy="1214119"/>
          </a:xfrm>
        </p:grpSpPr>
        <p:sp>
          <p:nvSpPr>
            <p:cNvPr id="462" name="Google Shape;462;p24"/>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24"/>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24"/>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24"/>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24"/>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24"/>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24"/>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24"/>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24"/>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24"/>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 name="Google Shape;472;p24"/>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3" name="Google Shape;473;p24"/>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 name="Google Shape;474;p24"/>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p24"/>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 name="Google Shape;476;p24"/>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24"/>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 name="Google Shape;478;p24"/>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24"/>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24"/>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24"/>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p24"/>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3" name="Google Shape;483;p24"/>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24"/>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5" name="Google Shape;485;p24"/>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 name="Google Shape;486;p24"/>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7" name="Google Shape;487;p24"/>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 name="Google Shape;488;p24"/>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p24"/>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90" name="Google Shape;490;p24"/>
          <p:cNvSpPr/>
          <p:nvPr/>
        </p:nvSpPr>
        <p:spPr>
          <a:xfrm rot="10800000">
            <a:off x="11601449" y="-6278"/>
            <a:ext cx="590451" cy="590451"/>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ep 4 blue bkg">
  <p:cSld name="step 4 blue bkg">
    <p:bg>
      <p:bgPr>
        <a:solidFill>
          <a:schemeClr val="lt1"/>
        </a:solidFill>
        <a:effectLst/>
      </p:bgPr>
    </p:bg>
    <p:spTree>
      <p:nvGrpSpPr>
        <p:cNvPr id="1" name="Shape 491"/>
        <p:cNvGrpSpPr/>
        <p:nvPr/>
      </p:nvGrpSpPr>
      <p:grpSpPr>
        <a:xfrm>
          <a:off x="0" y="0"/>
          <a:ext cx="0" cy="0"/>
          <a:chOff x="0" y="0"/>
          <a:chExt cx="0" cy="0"/>
        </a:xfrm>
      </p:grpSpPr>
      <p:pic>
        <p:nvPicPr>
          <p:cNvPr id="492" name="Google Shape;492;p25"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93" name="Google Shape;493;p25"/>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4" name="Google Shape;494;p25"/>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5" name="Google Shape;495;p25"/>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96" name="Google Shape;496;p25"/>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97" name="Google Shape;497;p25"/>
          <p:cNvGrpSpPr/>
          <p:nvPr/>
        </p:nvGrpSpPr>
        <p:grpSpPr>
          <a:xfrm>
            <a:off x="0" y="1318491"/>
            <a:ext cx="1397812" cy="58002"/>
            <a:chOff x="0" y="1077191"/>
            <a:chExt cx="1397812" cy="58002"/>
          </a:xfrm>
        </p:grpSpPr>
        <p:sp>
          <p:nvSpPr>
            <p:cNvPr id="498" name="Google Shape;498;p25"/>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p25"/>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00" name="Google Shape;500;p25"/>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4</a:t>
            </a:r>
            <a:endParaRPr/>
          </a:p>
        </p:txBody>
      </p:sp>
      <p:sp>
        <p:nvSpPr>
          <p:cNvPr id="501" name="Google Shape;501;p25"/>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502" name="Google Shape;502;p25"/>
          <p:cNvGrpSpPr/>
          <p:nvPr/>
        </p:nvGrpSpPr>
        <p:grpSpPr>
          <a:xfrm>
            <a:off x="11436251" y="129884"/>
            <a:ext cx="661669" cy="1214119"/>
            <a:chOff x="11436251" y="129884"/>
            <a:chExt cx="661669" cy="1214119"/>
          </a:xfrm>
        </p:grpSpPr>
        <p:sp>
          <p:nvSpPr>
            <p:cNvPr id="503" name="Google Shape;503;p25"/>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25"/>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25"/>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25"/>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p25"/>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8" name="Google Shape;508;p25"/>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9" name="Google Shape;509;p25"/>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25"/>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25"/>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25"/>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3" name="Google Shape;513;p25"/>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25"/>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p25"/>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6" name="Google Shape;516;p25"/>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7" name="Google Shape;517;p25"/>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p25"/>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25"/>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25"/>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1" name="Google Shape;521;p25"/>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25"/>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3" name="Google Shape;523;p25"/>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25"/>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5" name="Google Shape;525;p25"/>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25"/>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7" name="Google Shape;527;p25"/>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8" name="Google Shape;528;p25"/>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9" name="Google Shape;529;p25"/>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0" name="Google Shape;530;p25"/>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31" name="Google Shape;531;p25"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sp>
        <p:nvSpPr>
          <p:cNvPr id="532" name="Google Shape;532;p25"/>
          <p:cNvSpPr/>
          <p:nvPr/>
        </p:nvSpPr>
        <p:spPr>
          <a:xfrm>
            <a:off x="11575781" y="807442"/>
            <a:ext cx="453047" cy="45304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ep 5 blue bkg">
  <p:cSld name="step 5 blue bkg">
    <p:bg>
      <p:bgPr>
        <a:solidFill>
          <a:schemeClr val="lt1"/>
        </a:solidFill>
        <a:effectLst/>
      </p:bgPr>
    </p:bg>
    <p:spTree>
      <p:nvGrpSpPr>
        <p:cNvPr id="1" name="Shape 533"/>
        <p:cNvGrpSpPr/>
        <p:nvPr/>
      </p:nvGrpSpPr>
      <p:grpSpPr>
        <a:xfrm>
          <a:off x="0" y="0"/>
          <a:ext cx="0" cy="0"/>
          <a:chOff x="0" y="0"/>
          <a:chExt cx="0" cy="0"/>
        </a:xfrm>
      </p:grpSpPr>
      <p:pic>
        <p:nvPicPr>
          <p:cNvPr id="534" name="Google Shape;534;p26"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535" name="Google Shape;535;p26"/>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p26"/>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7" name="Google Shape;537;p26"/>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538" name="Google Shape;538;p26"/>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539" name="Google Shape;539;p26"/>
          <p:cNvGrpSpPr/>
          <p:nvPr/>
        </p:nvGrpSpPr>
        <p:grpSpPr>
          <a:xfrm>
            <a:off x="0" y="1318491"/>
            <a:ext cx="1397812" cy="58002"/>
            <a:chOff x="0" y="1077191"/>
            <a:chExt cx="1397812" cy="58002"/>
          </a:xfrm>
        </p:grpSpPr>
        <p:sp>
          <p:nvSpPr>
            <p:cNvPr id="540" name="Google Shape;540;p26"/>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p26"/>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42" name="Google Shape;542;p26"/>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5</a:t>
            </a:r>
            <a:endParaRPr/>
          </a:p>
        </p:txBody>
      </p:sp>
      <p:sp>
        <p:nvSpPr>
          <p:cNvPr id="543" name="Google Shape;543;p26"/>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544" name="Google Shape;544;p26"/>
          <p:cNvGrpSpPr/>
          <p:nvPr/>
        </p:nvGrpSpPr>
        <p:grpSpPr>
          <a:xfrm>
            <a:off x="11614051" y="129884"/>
            <a:ext cx="661669" cy="1214119"/>
            <a:chOff x="11436251" y="129884"/>
            <a:chExt cx="661669" cy="1214119"/>
          </a:xfrm>
        </p:grpSpPr>
        <p:sp>
          <p:nvSpPr>
            <p:cNvPr id="545" name="Google Shape;545;p26"/>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6" name="Google Shape;546;p26"/>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7" name="Google Shape;547;p26"/>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26"/>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9" name="Google Shape;549;p26"/>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0" name="Google Shape;550;p26"/>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 name="Google Shape;551;p26"/>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2" name="Google Shape;552;p26"/>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3" name="Google Shape;553;p26"/>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26"/>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p26"/>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26"/>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7" name="Google Shape;557;p26"/>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26"/>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9" name="Google Shape;559;p26"/>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0" name="Google Shape;560;p26"/>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26"/>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26"/>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p26"/>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4" name="Google Shape;564;p26"/>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5" name="Google Shape;565;p26"/>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6" name="Google Shape;566;p26"/>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26"/>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26"/>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26"/>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0" name="Google Shape;570;p26"/>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1" name="Google Shape;571;p26"/>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26"/>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73" name="Google Shape;573;p26" descr="A blue and black logo&#10;&#10;Description automatically generated"/>
          <p:cNvPicPr preferRelativeResize="0"/>
          <p:nvPr/>
        </p:nvPicPr>
        <p:blipFill rotWithShape="1">
          <a:blip r:embed="rId4">
            <a:alphaModFix/>
          </a:blip>
          <a:srcRect/>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blank">
  <p:cSld name="blue_blank">
    <p:bg>
      <p:bgPr>
        <a:solidFill>
          <a:schemeClr val="lt1"/>
        </a:solidFill>
        <a:effectLst/>
      </p:bgPr>
    </p:bg>
    <p:spTree>
      <p:nvGrpSpPr>
        <p:cNvPr id="1" name="Shape 574"/>
        <p:cNvGrpSpPr/>
        <p:nvPr/>
      </p:nvGrpSpPr>
      <p:grpSpPr>
        <a:xfrm>
          <a:off x="0" y="0"/>
          <a:ext cx="0" cy="0"/>
          <a:chOff x="0" y="0"/>
          <a:chExt cx="0" cy="0"/>
        </a:xfrm>
      </p:grpSpPr>
      <p:pic>
        <p:nvPicPr>
          <p:cNvPr id="575" name="Google Shape;575;p27"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576" name="Google Shape;576;p27"/>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7" name="Google Shape;577;p27"/>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8" name="Google Shape;578;p27"/>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579" name="Google Shape;579;p27"/>
          <p:cNvPicPr preferRelativeResize="0"/>
          <p:nvPr/>
        </p:nvPicPr>
        <p:blipFill rotWithShape="1">
          <a:blip r:embed="rId3">
            <a:alphaModFix/>
          </a:blip>
          <a:srcRect/>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hite_blank">
  <p:cSld name="white_blank">
    <p:spTree>
      <p:nvGrpSpPr>
        <p:cNvPr id="1" name="Shape 580"/>
        <p:cNvGrpSpPr/>
        <p:nvPr/>
      </p:nvGrpSpPr>
      <p:grpSpPr>
        <a:xfrm>
          <a:off x="0" y="0"/>
          <a:ext cx="0" cy="0"/>
          <a:chOff x="0" y="0"/>
          <a:chExt cx="0" cy="0"/>
        </a:xfrm>
      </p:grpSpPr>
      <p:pic>
        <p:nvPicPr>
          <p:cNvPr id="581" name="Google Shape;581;p28"/>
          <p:cNvPicPr preferRelativeResize="0"/>
          <p:nvPr/>
        </p:nvPicPr>
        <p:blipFill rotWithShape="1">
          <a:blip r:embed="rId2">
            <a:alphaModFix/>
          </a:blip>
          <a:srcRect/>
          <a:stretch/>
        </p:blipFill>
        <p:spPr>
          <a:xfrm>
            <a:off x="10089605" y="6341879"/>
            <a:ext cx="1807529" cy="426924"/>
          </a:xfrm>
          <a:prstGeom prst="rect">
            <a:avLst/>
          </a:prstGeom>
          <a:noFill/>
          <a:ln>
            <a:noFill/>
          </a:ln>
        </p:spPr>
      </p:pic>
      <p:pic>
        <p:nvPicPr>
          <p:cNvPr id="582" name="Google Shape;582;p28" descr="A yellow circle on a black background&#10;&#10;Description automatically generated"/>
          <p:cNvPicPr preferRelativeResize="0"/>
          <p:nvPr/>
        </p:nvPicPr>
        <p:blipFill rotWithShape="1">
          <a:blip r:embed="rId3">
            <a:alphaModFix/>
          </a:blip>
          <a:srcRect/>
          <a:stretch/>
        </p:blipFill>
        <p:spPr>
          <a:xfrm>
            <a:off x="0" y="6350000"/>
            <a:ext cx="508000" cy="508000"/>
          </a:xfrm>
          <a:prstGeom prst="rect">
            <a:avLst/>
          </a:prstGeom>
          <a:noFill/>
          <a:ln>
            <a:noFill/>
          </a:ln>
        </p:spPr>
      </p:pic>
      <p:sp>
        <p:nvSpPr>
          <p:cNvPr id="583" name="Google Shape;583;p28"/>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4" name="Google Shape;584;p28"/>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5" name="Google Shape;585;p28"/>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White bkg 1">
  <p:cSld name="Text White bkg 1">
    <p:bg>
      <p:bgPr>
        <a:solidFill>
          <a:schemeClr val="dk2"/>
        </a:solidFill>
        <a:effectLst/>
      </p:bgPr>
    </p:bg>
    <p:spTree>
      <p:nvGrpSpPr>
        <p:cNvPr id="1" name="Shape 19"/>
        <p:cNvGrpSpPr/>
        <p:nvPr/>
      </p:nvGrpSpPr>
      <p:grpSpPr>
        <a:xfrm>
          <a:off x="0" y="0"/>
          <a:ext cx="0" cy="0"/>
          <a:chOff x="0" y="0"/>
          <a:chExt cx="0" cy="0"/>
        </a:xfrm>
      </p:grpSpPr>
      <p:pic>
        <p:nvPicPr>
          <p:cNvPr id="20" name="Google Shape;20;p11"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1" name="Google Shape;21;p11"/>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11"/>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u="none" strike="noStrike" cap="none">
                <a:solidFill>
                  <a:schemeClr val="dk2"/>
                </a:solidFill>
                <a:latin typeface="Montserrat"/>
                <a:ea typeface="Montserrat"/>
                <a:cs typeface="Montserrat"/>
                <a:sym typeface="Montserrat"/>
              </a:defRPr>
            </a:lvl1pPr>
            <a:lvl2pPr marL="0" lvl="1" indent="0" algn="l">
              <a:spcBef>
                <a:spcPts val="0"/>
              </a:spcBef>
              <a:buNone/>
              <a:defRPr sz="1000" b="0" i="0" u="none" strike="noStrike" cap="none">
                <a:solidFill>
                  <a:schemeClr val="dk2"/>
                </a:solidFill>
                <a:latin typeface="Montserrat"/>
                <a:ea typeface="Montserrat"/>
                <a:cs typeface="Montserrat"/>
                <a:sym typeface="Montserrat"/>
              </a:defRPr>
            </a:lvl2pPr>
            <a:lvl3pPr marL="0" lvl="2" indent="0" algn="l">
              <a:spcBef>
                <a:spcPts val="0"/>
              </a:spcBef>
              <a:buNone/>
              <a:defRPr sz="1000" b="0" i="0" u="none" strike="noStrike" cap="none">
                <a:solidFill>
                  <a:schemeClr val="dk2"/>
                </a:solidFill>
                <a:latin typeface="Montserrat"/>
                <a:ea typeface="Montserrat"/>
                <a:cs typeface="Montserrat"/>
                <a:sym typeface="Montserrat"/>
              </a:defRPr>
            </a:lvl3pPr>
            <a:lvl4pPr marL="0" lvl="3" indent="0" algn="l">
              <a:spcBef>
                <a:spcPts val="0"/>
              </a:spcBef>
              <a:buNone/>
              <a:defRPr sz="1000" b="0" i="0" u="none" strike="noStrike" cap="none">
                <a:solidFill>
                  <a:schemeClr val="dk2"/>
                </a:solidFill>
                <a:latin typeface="Montserrat"/>
                <a:ea typeface="Montserrat"/>
                <a:cs typeface="Montserrat"/>
                <a:sym typeface="Montserrat"/>
              </a:defRPr>
            </a:lvl4pPr>
            <a:lvl5pPr marL="0" lvl="4" indent="0" algn="l">
              <a:spcBef>
                <a:spcPts val="0"/>
              </a:spcBef>
              <a:buNone/>
              <a:defRPr sz="1000" b="0" i="0" u="none" strike="noStrike" cap="none">
                <a:solidFill>
                  <a:schemeClr val="dk2"/>
                </a:solidFill>
                <a:latin typeface="Montserrat"/>
                <a:ea typeface="Montserrat"/>
                <a:cs typeface="Montserrat"/>
                <a:sym typeface="Montserrat"/>
              </a:defRPr>
            </a:lvl5pPr>
            <a:lvl6pPr marL="0" lvl="5" indent="0" algn="l">
              <a:spcBef>
                <a:spcPts val="0"/>
              </a:spcBef>
              <a:buNone/>
              <a:defRPr sz="1000" b="0" i="0" u="none" strike="noStrike" cap="none">
                <a:solidFill>
                  <a:schemeClr val="dk2"/>
                </a:solidFill>
                <a:latin typeface="Montserrat"/>
                <a:ea typeface="Montserrat"/>
                <a:cs typeface="Montserrat"/>
                <a:sym typeface="Montserrat"/>
              </a:defRPr>
            </a:lvl6pPr>
            <a:lvl7pPr marL="0" lvl="6" indent="0" algn="l">
              <a:spcBef>
                <a:spcPts val="0"/>
              </a:spcBef>
              <a:buNone/>
              <a:defRPr sz="1000" b="0" i="0" u="none" strike="noStrike" cap="none">
                <a:solidFill>
                  <a:schemeClr val="dk2"/>
                </a:solidFill>
                <a:latin typeface="Montserrat"/>
                <a:ea typeface="Montserrat"/>
                <a:cs typeface="Montserrat"/>
                <a:sym typeface="Montserrat"/>
              </a:defRPr>
            </a:lvl7pPr>
            <a:lvl8pPr marL="0" lvl="7" indent="0" algn="l">
              <a:spcBef>
                <a:spcPts val="0"/>
              </a:spcBef>
              <a:buNone/>
              <a:defRPr sz="1000" b="0" i="0" u="none" strike="noStrike" cap="none">
                <a:solidFill>
                  <a:schemeClr val="dk2"/>
                </a:solidFill>
                <a:latin typeface="Montserrat"/>
                <a:ea typeface="Montserrat"/>
                <a:cs typeface="Montserrat"/>
                <a:sym typeface="Montserrat"/>
              </a:defRPr>
            </a:lvl8pPr>
            <a:lvl9pPr marL="0" lvl="8" indent="0" algn="l">
              <a:spcBef>
                <a:spcPts val="0"/>
              </a:spcBef>
              <a:buNone/>
              <a:defRPr sz="10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
        <p:nvSpPr>
          <p:cNvPr id="24" name="Google Shape;24;p11"/>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11"/>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 name="Google Shape;26;p11"/>
          <p:cNvPicPr preferRelativeResize="0"/>
          <p:nvPr/>
        </p:nvPicPr>
        <p:blipFill rotWithShape="1">
          <a:blip r:embed="rId3">
            <a:alphaModFix/>
          </a:blip>
          <a:srcRect/>
          <a:stretch/>
        </p:blipFill>
        <p:spPr>
          <a:xfrm>
            <a:off x="10089605" y="6341879"/>
            <a:ext cx="1807529" cy="426924"/>
          </a:xfrm>
          <a:prstGeom prst="rect">
            <a:avLst/>
          </a:prstGeom>
          <a:noFill/>
          <a:ln>
            <a:noFill/>
          </a:ln>
        </p:spPr>
      </p:pic>
      <p:sp>
        <p:nvSpPr>
          <p:cNvPr id="27" name="Google Shape;27;p11"/>
          <p:cNvSpPr txBox="1">
            <a:spLocks noGrp="1"/>
          </p:cNvSpPr>
          <p:nvPr>
            <p:ph type="title"/>
          </p:nvPr>
        </p:nvSpPr>
        <p:spPr>
          <a:xfrm>
            <a:off x="333515" y="472411"/>
            <a:ext cx="5156200" cy="5467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28" name="Google Shape;28;p11"/>
          <p:cNvGrpSpPr/>
          <p:nvPr/>
        </p:nvGrpSpPr>
        <p:grpSpPr>
          <a:xfrm>
            <a:off x="11436251" y="129884"/>
            <a:ext cx="661669" cy="1214119"/>
            <a:chOff x="11436251" y="129884"/>
            <a:chExt cx="661669" cy="1214119"/>
          </a:xfrm>
        </p:grpSpPr>
        <p:sp>
          <p:nvSpPr>
            <p:cNvPr id="29" name="Google Shape;29;p11"/>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11"/>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11"/>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11"/>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11"/>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11"/>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11"/>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11"/>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11"/>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11"/>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11"/>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11"/>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11"/>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11"/>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11"/>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11"/>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11"/>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11"/>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11"/>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11"/>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11"/>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11"/>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11"/>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11"/>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11"/>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11"/>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11"/>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11"/>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7" name="Google Shape;57;p11"/>
          <p:cNvSpPr/>
          <p:nvPr/>
        </p:nvSpPr>
        <p:spPr>
          <a:xfrm rot="7200000">
            <a:off x="11962234" y="79286"/>
            <a:ext cx="179933" cy="17993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11"/>
          <p:cNvSpPr/>
          <p:nvPr/>
        </p:nvSpPr>
        <p:spPr>
          <a:xfrm rot="7200000">
            <a:off x="11756296" y="285948"/>
            <a:ext cx="179933" cy="17993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6"/>
        <p:cNvGrpSpPr/>
        <p:nvPr/>
      </p:nvGrpSpPr>
      <p:grpSpPr>
        <a:xfrm>
          <a:off x="0" y="0"/>
          <a:ext cx="0" cy="0"/>
          <a:chOff x="0" y="0"/>
          <a:chExt cx="0" cy="0"/>
        </a:xfrm>
      </p:grpSpPr>
      <p:sp>
        <p:nvSpPr>
          <p:cNvPr id="587" name="Google Shape;587;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8" name="Google Shape;588;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C97"/>
              </a:buClr>
              <a:buSzPts val="2400"/>
              <a:buFont typeface="Arial"/>
              <a:buNone/>
              <a:defRPr sz="2400" b="0" i="0" u="none" strike="noStrike" cap="none">
                <a:solidFill>
                  <a:srgbClr val="888C97"/>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C97"/>
              </a:buClr>
              <a:buSzPts val="2000"/>
              <a:buFont typeface="Arial"/>
              <a:buNone/>
              <a:defRPr sz="2000" b="0" i="0" u="none" strike="noStrike" cap="none">
                <a:solidFill>
                  <a:srgbClr val="888C97"/>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C97"/>
              </a:buClr>
              <a:buSzPts val="1800"/>
              <a:buFont typeface="Arial"/>
              <a:buNone/>
              <a:defRPr sz="1800" b="0" i="0" u="none" strike="noStrike" cap="none">
                <a:solidFill>
                  <a:srgbClr val="888C97"/>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9pPr>
          </a:lstStyle>
          <a:p>
            <a:endParaRPr/>
          </a:p>
        </p:txBody>
      </p:sp>
      <p:pic>
        <p:nvPicPr>
          <p:cNvPr id="589" name="Google Shape;589;p29"/>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0"/>
        <p:cNvGrpSpPr/>
        <p:nvPr/>
      </p:nvGrpSpPr>
      <p:grpSpPr>
        <a:xfrm>
          <a:off x="0" y="0"/>
          <a:ext cx="0" cy="0"/>
          <a:chOff x="0" y="0"/>
          <a:chExt cx="0" cy="0"/>
        </a:xfrm>
      </p:grpSpPr>
      <p:sp>
        <p:nvSpPr>
          <p:cNvPr id="591" name="Google Shape;59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2" name="Google Shape;592;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3" name="Google Shape;593;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94" name="Google Shape;594;p30"/>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5"/>
        <p:cNvGrpSpPr/>
        <p:nvPr/>
      </p:nvGrpSpPr>
      <p:grpSpPr>
        <a:xfrm>
          <a:off x="0" y="0"/>
          <a:ext cx="0" cy="0"/>
          <a:chOff x="0" y="0"/>
          <a:chExt cx="0" cy="0"/>
        </a:xfrm>
      </p:grpSpPr>
      <p:sp>
        <p:nvSpPr>
          <p:cNvPr id="596" name="Google Shape;596;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7" name="Google Shape;597;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8" name="Google Shape;598;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9" name="Google Shape;599;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00" name="Google Shape;600;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1" name="Google Shape;601;p31"/>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2"/>
        <p:cNvGrpSpPr/>
        <p:nvPr/>
      </p:nvGrpSpPr>
      <p:grpSpPr>
        <a:xfrm>
          <a:off x="0" y="0"/>
          <a:ext cx="0" cy="0"/>
          <a:chOff x="0" y="0"/>
          <a:chExt cx="0" cy="0"/>
        </a:xfrm>
      </p:grpSpPr>
      <p:sp>
        <p:nvSpPr>
          <p:cNvPr id="603" name="Google Shape;60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04" name="Google Shape;604;p32"/>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5"/>
        <p:cNvGrpSpPr/>
        <p:nvPr/>
      </p:nvGrpSpPr>
      <p:grpSpPr>
        <a:xfrm>
          <a:off x="0" y="0"/>
          <a:ext cx="0" cy="0"/>
          <a:chOff x="0" y="0"/>
          <a:chExt cx="0" cy="0"/>
        </a:xfrm>
      </p:grpSpPr>
      <p:sp>
        <p:nvSpPr>
          <p:cNvPr id="606" name="Google Shape;60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7" name="Google Shape;60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8" name="Google Shape;60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9"/>
        <p:cNvGrpSpPr/>
        <p:nvPr/>
      </p:nvGrpSpPr>
      <p:grpSpPr>
        <a:xfrm>
          <a:off x="0" y="0"/>
          <a:ext cx="0" cy="0"/>
          <a:chOff x="0" y="0"/>
          <a:chExt cx="0" cy="0"/>
        </a:xfrm>
      </p:grpSpPr>
      <p:sp>
        <p:nvSpPr>
          <p:cNvPr id="610" name="Google Shape;61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1" name="Google Shape;611;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2" name="Google Shape;612;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13" name="Google Shape;61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4" name="Google Shape;61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5" name="Google Shape;61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ep 1">
  <p:cSld name="step 1">
    <p:bg>
      <p:bgPr>
        <a:solidFill>
          <a:schemeClr val="dk2"/>
        </a:solidFill>
        <a:effectLst/>
      </p:bgPr>
    </p:bg>
    <p:spTree>
      <p:nvGrpSpPr>
        <p:cNvPr id="1" name="Shape 59"/>
        <p:cNvGrpSpPr/>
        <p:nvPr/>
      </p:nvGrpSpPr>
      <p:grpSpPr>
        <a:xfrm>
          <a:off x="0" y="0"/>
          <a:ext cx="0" cy="0"/>
          <a:chOff x="0" y="0"/>
          <a:chExt cx="0" cy="0"/>
        </a:xfrm>
      </p:grpSpPr>
      <p:pic>
        <p:nvPicPr>
          <p:cNvPr id="60" name="Google Shape;60;p12"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61" name="Google Shape;61;p12"/>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12"/>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64" name="Google Shape;64;p12"/>
          <p:cNvGrpSpPr/>
          <p:nvPr/>
        </p:nvGrpSpPr>
        <p:grpSpPr>
          <a:xfrm>
            <a:off x="0" y="1318491"/>
            <a:ext cx="1397812" cy="58002"/>
            <a:chOff x="0" y="1077191"/>
            <a:chExt cx="1397812" cy="58002"/>
          </a:xfrm>
        </p:grpSpPr>
        <p:sp>
          <p:nvSpPr>
            <p:cNvPr id="65" name="Google Shape;65;p12"/>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12"/>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7" name="Google Shape;67;p12"/>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lt1"/>
                </a:solidFill>
                <a:latin typeface="Montserrat SemiBold"/>
                <a:ea typeface="Montserrat SemiBold"/>
                <a:cs typeface="Montserrat SemiBold"/>
                <a:sym typeface="Montserrat SemiBold"/>
              </a:rPr>
              <a:t>STEP 1</a:t>
            </a:r>
            <a:endParaRPr/>
          </a:p>
        </p:txBody>
      </p:sp>
      <p:sp>
        <p:nvSpPr>
          <p:cNvPr id="68" name="Google Shape;68;p12"/>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9" name="Google Shape;69;p12"/>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70" name="Google Shape;70;p12"/>
          <p:cNvGrpSpPr/>
          <p:nvPr/>
        </p:nvGrpSpPr>
        <p:grpSpPr>
          <a:xfrm>
            <a:off x="11436251" y="129884"/>
            <a:ext cx="661669" cy="1214119"/>
            <a:chOff x="11436251" y="129884"/>
            <a:chExt cx="661669" cy="1214119"/>
          </a:xfrm>
        </p:grpSpPr>
        <p:sp>
          <p:nvSpPr>
            <p:cNvPr id="71" name="Google Shape;71;p12"/>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12"/>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12"/>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12"/>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12"/>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12"/>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12"/>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12"/>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12"/>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12"/>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12"/>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12"/>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12"/>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12"/>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12"/>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12"/>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12"/>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12"/>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12"/>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12"/>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2"/>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12"/>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2"/>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12"/>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12"/>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2"/>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2"/>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12"/>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99" name="Google Shape;99;p12"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pic>
        <p:nvPicPr>
          <p:cNvPr id="100" name="Google Shape;100;p12" descr="A blue circle with black border&#10;&#10;Description automatically generated"/>
          <p:cNvPicPr preferRelativeResize="0"/>
          <p:nvPr/>
        </p:nvPicPr>
        <p:blipFill rotWithShape="1">
          <a:blip r:embed="rId5">
            <a:alphaModFix/>
          </a:blip>
          <a:srcRect/>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ep 2">
  <p:cSld name="step 2">
    <p:bg>
      <p:bgPr>
        <a:solidFill>
          <a:schemeClr val="dk2"/>
        </a:solidFill>
        <a:effectLst/>
      </p:bgPr>
    </p:bg>
    <p:spTree>
      <p:nvGrpSpPr>
        <p:cNvPr id="1" name="Shape 101"/>
        <p:cNvGrpSpPr/>
        <p:nvPr/>
      </p:nvGrpSpPr>
      <p:grpSpPr>
        <a:xfrm>
          <a:off x="0" y="0"/>
          <a:ext cx="0" cy="0"/>
          <a:chOff x="0" y="0"/>
          <a:chExt cx="0" cy="0"/>
        </a:xfrm>
      </p:grpSpPr>
      <p:pic>
        <p:nvPicPr>
          <p:cNvPr id="102" name="Google Shape;102;p13"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03" name="Google Shape;103;p13"/>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3"/>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3"/>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106" name="Google Shape;106;p13"/>
          <p:cNvGrpSpPr/>
          <p:nvPr/>
        </p:nvGrpSpPr>
        <p:grpSpPr>
          <a:xfrm>
            <a:off x="0" y="1318491"/>
            <a:ext cx="1397812" cy="58002"/>
            <a:chOff x="0" y="1077191"/>
            <a:chExt cx="1397812" cy="58002"/>
          </a:xfrm>
        </p:grpSpPr>
        <p:sp>
          <p:nvSpPr>
            <p:cNvPr id="107" name="Google Shape;107;p13"/>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13"/>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9" name="Google Shape;109;p13"/>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lt1"/>
                </a:solidFill>
                <a:latin typeface="Montserrat SemiBold"/>
                <a:ea typeface="Montserrat SemiBold"/>
                <a:cs typeface="Montserrat SemiBold"/>
                <a:sym typeface="Montserrat SemiBold"/>
              </a:rPr>
              <a:t>STEP 2</a:t>
            </a:r>
            <a:endParaRPr/>
          </a:p>
        </p:txBody>
      </p:sp>
      <p:sp>
        <p:nvSpPr>
          <p:cNvPr id="110" name="Google Shape;110;p13"/>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1" name="Google Shape;111;p13"/>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112" name="Google Shape;112;p13"/>
          <p:cNvGrpSpPr/>
          <p:nvPr/>
        </p:nvGrpSpPr>
        <p:grpSpPr>
          <a:xfrm>
            <a:off x="11436251" y="129884"/>
            <a:ext cx="661669" cy="1214119"/>
            <a:chOff x="11436251" y="129884"/>
            <a:chExt cx="661669" cy="1214119"/>
          </a:xfrm>
        </p:grpSpPr>
        <p:sp>
          <p:nvSpPr>
            <p:cNvPr id="113" name="Google Shape;113;p13"/>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3"/>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13"/>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3"/>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3"/>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3"/>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13"/>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13"/>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13"/>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13"/>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13"/>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13"/>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3"/>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13"/>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13"/>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13"/>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13"/>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13"/>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3"/>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13"/>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13"/>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13"/>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13"/>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3"/>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13"/>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13"/>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13"/>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13"/>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1" name="Google Shape;141;p13"/>
          <p:cNvSpPr/>
          <p:nvPr/>
        </p:nvSpPr>
        <p:spPr>
          <a:xfrm rot="10800000">
            <a:off x="11564883" y="-8638"/>
            <a:ext cx="659674" cy="659674"/>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ep 3">
  <p:cSld name="step 3">
    <p:bg>
      <p:bgPr>
        <a:solidFill>
          <a:schemeClr val="dk2"/>
        </a:solidFill>
        <a:effectLst/>
      </p:bgPr>
    </p:bg>
    <p:spTree>
      <p:nvGrpSpPr>
        <p:cNvPr id="1" name="Shape 142"/>
        <p:cNvGrpSpPr/>
        <p:nvPr/>
      </p:nvGrpSpPr>
      <p:grpSpPr>
        <a:xfrm>
          <a:off x="0" y="0"/>
          <a:ext cx="0" cy="0"/>
          <a:chOff x="0" y="0"/>
          <a:chExt cx="0" cy="0"/>
        </a:xfrm>
      </p:grpSpPr>
      <p:pic>
        <p:nvPicPr>
          <p:cNvPr id="143" name="Google Shape;143;p14"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44" name="Google Shape;144;p14"/>
          <p:cNvSpPr/>
          <p:nvPr/>
        </p:nvSpPr>
        <p:spPr>
          <a:xfrm flipH="1">
            <a:off x="85237"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14"/>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4"/>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147" name="Google Shape;147;p14"/>
          <p:cNvGrpSpPr/>
          <p:nvPr/>
        </p:nvGrpSpPr>
        <p:grpSpPr>
          <a:xfrm>
            <a:off x="0" y="1318491"/>
            <a:ext cx="1397812" cy="58002"/>
            <a:chOff x="0" y="1077191"/>
            <a:chExt cx="1397812" cy="58002"/>
          </a:xfrm>
        </p:grpSpPr>
        <p:sp>
          <p:nvSpPr>
            <p:cNvPr id="148" name="Google Shape;148;p14"/>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14"/>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0" name="Google Shape;150;p14"/>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lt1"/>
                </a:solidFill>
                <a:latin typeface="Montserrat SemiBold"/>
                <a:ea typeface="Montserrat SemiBold"/>
                <a:cs typeface="Montserrat SemiBold"/>
                <a:sym typeface="Montserrat SemiBold"/>
              </a:rPr>
              <a:t>STEP 3</a:t>
            </a:r>
            <a:endParaRPr/>
          </a:p>
        </p:txBody>
      </p:sp>
      <p:sp>
        <p:nvSpPr>
          <p:cNvPr id="151" name="Google Shape;151;p14"/>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52" name="Google Shape;152;p14"/>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153" name="Google Shape;153;p14"/>
          <p:cNvGrpSpPr/>
          <p:nvPr/>
        </p:nvGrpSpPr>
        <p:grpSpPr>
          <a:xfrm>
            <a:off x="11436251" y="129884"/>
            <a:ext cx="661669" cy="1214119"/>
            <a:chOff x="11436251" y="129884"/>
            <a:chExt cx="661669" cy="1214119"/>
          </a:xfrm>
        </p:grpSpPr>
        <p:sp>
          <p:nvSpPr>
            <p:cNvPr id="154" name="Google Shape;154;p14"/>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14"/>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14"/>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14"/>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14"/>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14"/>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14"/>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14"/>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14"/>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14"/>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14"/>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14"/>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14"/>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14"/>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14"/>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14"/>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14"/>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14"/>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14"/>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14"/>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14"/>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4"/>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14"/>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14"/>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14"/>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14"/>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14"/>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14"/>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82" name="Google Shape;182;p14" descr="A yellow and black striped sign&#10;&#10;Description automatically generated"/>
          <p:cNvPicPr preferRelativeResize="0"/>
          <p:nvPr/>
        </p:nvPicPr>
        <p:blipFill rotWithShape="1">
          <a:blip r:embed="rId4">
            <a:alphaModFix/>
          </a:blip>
          <a:srcRect/>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ep 4">
  <p:cSld name="step 4">
    <p:bg>
      <p:bgPr>
        <a:solidFill>
          <a:schemeClr val="dk2"/>
        </a:solidFill>
        <a:effectLst/>
      </p:bgPr>
    </p:bg>
    <p:spTree>
      <p:nvGrpSpPr>
        <p:cNvPr id="1" name="Shape 183"/>
        <p:cNvGrpSpPr/>
        <p:nvPr/>
      </p:nvGrpSpPr>
      <p:grpSpPr>
        <a:xfrm>
          <a:off x="0" y="0"/>
          <a:ext cx="0" cy="0"/>
          <a:chOff x="0" y="0"/>
          <a:chExt cx="0" cy="0"/>
        </a:xfrm>
      </p:grpSpPr>
      <p:pic>
        <p:nvPicPr>
          <p:cNvPr id="184" name="Google Shape;184;p15"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85" name="Google Shape;185;p15"/>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15"/>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15"/>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188" name="Google Shape;188;p15"/>
          <p:cNvGrpSpPr/>
          <p:nvPr/>
        </p:nvGrpSpPr>
        <p:grpSpPr>
          <a:xfrm>
            <a:off x="0" y="1318491"/>
            <a:ext cx="1397812" cy="58002"/>
            <a:chOff x="0" y="1077191"/>
            <a:chExt cx="1397812" cy="58002"/>
          </a:xfrm>
        </p:grpSpPr>
        <p:sp>
          <p:nvSpPr>
            <p:cNvPr id="189" name="Google Shape;189;p15"/>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5"/>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91" name="Google Shape;191;p15"/>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lt1"/>
                </a:solidFill>
                <a:latin typeface="Montserrat SemiBold"/>
                <a:ea typeface="Montserrat SemiBold"/>
                <a:cs typeface="Montserrat SemiBold"/>
                <a:sym typeface="Montserrat SemiBold"/>
              </a:rPr>
              <a:t>STEP 4</a:t>
            </a:r>
            <a:endParaRPr/>
          </a:p>
        </p:txBody>
      </p:sp>
      <p:sp>
        <p:nvSpPr>
          <p:cNvPr id="192" name="Google Shape;192;p15"/>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93" name="Google Shape;193;p15"/>
          <p:cNvPicPr preferRelativeResize="0"/>
          <p:nvPr/>
        </p:nvPicPr>
        <p:blipFill rotWithShape="1">
          <a:blip r:embed="rId3">
            <a:alphaModFix/>
          </a:blip>
          <a:srcRect/>
          <a:stretch/>
        </p:blipFill>
        <p:spPr>
          <a:xfrm>
            <a:off x="10089605" y="6341879"/>
            <a:ext cx="1807529" cy="426924"/>
          </a:xfrm>
          <a:prstGeom prst="rect">
            <a:avLst/>
          </a:prstGeom>
          <a:noFill/>
          <a:ln>
            <a:noFill/>
          </a:ln>
        </p:spPr>
      </p:pic>
      <p:pic>
        <p:nvPicPr>
          <p:cNvPr id="194" name="Google Shape;194;p15" descr="A blue circle with black border&#10;&#10;Description automatically generated"/>
          <p:cNvPicPr preferRelativeResize="0"/>
          <p:nvPr/>
        </p:nvPicPr>
        <p:blipFill rotWithShape="1">
          <a:blip r:embed="rId4">
            <a:alphaModFix/>
          </a:blip>
          <a:srcRect/>
          <a:stretch/>
        </p:blipFill>
        <p:spPr>
          <a:xfrm rot="-5400000">
            <a:off x="10780967" y="-553762"/>
            <a:ext cx="424803" cy="1542707"/>
          </a:xfrm>
          <a:prstGeom prst="rect">
            <a:avLst/>
          </a:prstGeom>
          <a:noFill/>
          <a:ln>
            <a:noFill/>
          </a:ln>
        </p:spPr>
      </p:pic>
      <p:sp>
        <p:nvSpPr>
          <p:cNvPr id="195" name="Google Shape;195;p15"/>
          <p:cNvSpPr/>
          <p:nvPr/>
        </p:nvSpPr>
        <p:spPr>
          <a:xfrm>
            <a:off x="11176000" y="126197"/>
            <a:ext cx="401507" cy="40150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96" name="Google Shape;196;p15"/>
          <p:cNvGrpSpPr/>
          <p:nvPr/>
        </p:nvGrpSpPr>
        <p:grpSpPr>
          <a:xfrm>
            <a:off x="11626751" y="129884"/>
            <a:ext cx="661669" cy="1214119"/>
            <a:chOff x="11436251" y="129884"/>
            <a:chExt cx="661669" cy="1214119"/>
          </a:xfrm>
        </p:grpSpPr>
        <p:sp>
          <p:nvSpPr>
            <p:cNvPr id="197" name="Google Shape;197;p15"/>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15"/>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15"/>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15"/>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15"/>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15"/>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15"/>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15"/>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15"/>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5"/>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15"/>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5"/>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15"/>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15"/>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15"/>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5"/>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5"/>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5"/>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5"/>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15"/>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15"/>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15"/>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15"/>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5"/>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15"/>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15"/>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5"/>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5"/>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ep 5">
  <p:cSld name="step 5">
    <p:bg>
      <p:bgPr>
        <a:solidFill>
          <a:schemeClr val="dk2"/>
        </a:solidFill>
        <a:effectLst/>
      </p:bgPr>
    </p:bg>
    <p:spTree>
      <p:nvGrpSpPr>
        <p:cNvPr id="1" name="Shape 225"/>
        <p:cNvGrpSpPr/>
        <p:nvPr/>
      </p:nvGrpSpPr>
      <p:grpSpPr>
        <a:xfrm>
          <a:off x="0" y="0"/>
          <a:ext cx="0" cy="0"/>
          <a:chOff x="0" y="0"/>
          <a:chExt cx="0" cy="0"/>
        </a:xfrm>
      </p:grpSpPr>
      <p:pic>
        <p:nvPicPr>
          <p:cNvPr id="226" name="Google Shape;226;p16"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27" name="Google Shape;227;p16"/>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16"/>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16"/>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230" name="Google Shape;230;p16"/>
          <p:cNvGrpSpPr/>
          <p:nvPr/>
        </p:nvGrpSpPr>
        <p:grpSpPr>
          <a:xfrm>
            <a:off x="0" y="1318491"/>
            <a:ext cx="1397812" cy="58002"/>
            <a:chOff x="0" y="1077191"/>
            <a:chExt cx="1397812" cy="58002"/>
          </a:xfrm>
        </p:grpSpPr>
        <p:sp>
          <p:nvSpPr>
            <p:cNvPr id="231" name="Google Shape;231;p16"/>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16"/>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33" name="Google Shape;233;p16"/>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lt1"/>
                </a:solidFill>
                <a:latin typeface="Montserrat SemiBold"/>
                <a:ea typeface="Montserrat SemiBold"/>
                <a:cs typeface="Montserrat SemiBold"/>
                <a:sym typeface="Montserrat SemiBold"/>
              </a:rPr>
              <a:t>STEP 5</a:t>
            </a:r>
            <a:endParaRPr/>
          </a:p>
        </p:txBody>
      </p:sp>
      <p:sp>
        <p:nvSpPr>
          <p:cNvPr id="234" name="Google Shape;234;p16"/>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35" name="Google Shape;235;p16"/>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236" name="Google Shape;236;p16"/>
          <p:cNvGrpSpPr/>
          <p:nvPr/>
        </p:nvGrpSpPr>
        <p:grpSpPr>
          <a:xfrm>
            <a:off x="11436251" y="129884"/>
            <a:ext cx="661669" cy="1214119"/>
            <a:chOff x="11436251" y="129884"/>
            <a:chExt cx="661669" cy="1214119"/>
          </a:xfrm>
        </p:grpSpPr>
        <p:sp>
          <p:nvSpPr>
            <p:cNvPr id="237" name="Google Shape;237;p16"/>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6"/>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16"/>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16"/>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16"/>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16"/>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16"/>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6"/>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6"/>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16"/>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16"/>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16"/>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6"/>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16"/>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6"/>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6"/>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16"/>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16"/>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16"/>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16"/>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6"/>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6"/>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6"/>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6"/>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16"/>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6"/>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16"/>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16"/>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65" name="Google Shape;265;p16"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pic>
        <p:nvPicPr>
          <p:cNvPr id="266" name="Google Shape;266;p16" descr="A blue circle with black border&#10;&#10;Description automatically generated"/>
          <p:cNvPicPr preferRelativeResize="0"/>
          <p:nvPr/>
        </p:nvPicPr>
        <p:blipFill rotWithShape="1">
          <a:blip r:embed="rId5">
            <a:alphaModFix/>
          </a:blip>
          <a:srcRect/>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white_blank">
  <p:cSld name="1_white_blank">
    <p:bg>
      <p:bgPr>
        <a:solidFill>
          <a:schemeClr val="dk1"/>
        </a:solidFill>
        <a:effectLst/>
      </p:bgPr>
    </p:bg>
    <p:spTree>
      <p:nvGrpSpPr>
        <p:cNvPr id="1" name="Shape 267"/>
        <p:cNvGrpSpPr/>
        <p:nvPr/>
      </p:nvGrpSpPr>
      <p:grpSpPr>
        <a:xfrm>
          <a:off x="0" y="0"/>
          <a:ext cx="0" cy="0"/>
          <a:chOff x="0" y="0"/>
          <a:chExt cx="0" cy="0"/>
        </a:xfrm>
      </p:grpSpPr>
      <p:pic>
        <p:nvPicPr>
          <p:cNvPr id="268" name="Google Shape;268;p17"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sp>
        <p:nvSpPr>
          <p:cNvPr id="269" name="Google Shape;269;p17"/>
          <p:cNvSpPr txBox="1"/>
          <p:nvPr/>
        </p:nvSpPr>
        <p:spPr>
          <a:xfrm>
            <a:off x="502311" y="4331682"/>
            <a:ext cx="4233461" cy="14049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a:solidFill>
                  <a:schemeClr val="dk2"/>
                </a:solidFill>
                <a:latin typeface="Montserrat"/>
                <a:ea typeface="Montserrat"/>
                <a:cs typeface="Montserrat"/>
                <a:sym typeface="Montserrat"/>
              </a:rPr>
              <a:t>To view further frameworks please visit:</a:t>
            </a:r>
            <a:endParaRPr/>
          </a:p>
          <a:p>
            <a:pPr marL="0" marR="0" lvl="0" indent="0" algn="l" rtl="0">
              <a:lnSpc>
                <a:spcPct val="150000"/>
              </a:lnSpc>
              <a:spcBef>
                <a:spcPts val="0"/>
              </a:spcBef>
              <a:spcAft>
                <a:spcPts val="0"/>
              </a:spcAft>
              <a:buNone/>
            </a:pPr>
            <a:r>
              <a:rPr lang="en-GB" sz="1600" b="0" i="0" u="sng">
                <a:solidFill>
                  <a:schemeClr val="accent1"/>
                </a:solidFill>
                <a:latin typeface="Montserrat Medium"/>
                <a:ea typeface="Montserrat Medium"/>
                <a:cs typeface="Montserrat Medium"/>
                <a:sym typeface="Montserrat Medium"/>
              </a:rPr>
              <a:t>www.b2bframeworks.com</a:t>
            </a:r>
            <a:endParaRPr/>
          </a:p>
          <a:p>
            <a:pPr marL="0" marR="0" lvl="0" indent="0" algn="l" rtl="0">
              <a:lnSpc>
                <a:spcPct val="150000"/>
              </a:lnSpc>
              <a:spcBef>
                <a:spcPts val="0"/>
              </a:spcBef>
              <a:spcAft>
                <a:spcPts val="0"/>
              </a:spcAft>
              <a:buNone/>
            </a:pPr>
            <a:endParaRPr sz="1600" b="0" i="0" u="sng">
              <a:solidFill>
                <a:schemeClr val="accent1"/>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GB" sz="1600" b="0" i="0">
                <a:solidFill>
                  <a:schemeClr val="dk2"/>
                </a:solidFill>
                <a:latin typeface="Montserrat"/>
                <a:ea typeface="Montserrat"/>
                <a:cs typeface="Montserrat"/>
                <a:sym typeface="Montserrat"/>
              </a:rPr>
              <a:t>Keep In touch:</a:t>
            </a:r>
            <a:endParaRPr/>
          </a:p>
        </p:txBody>
      </p:sp>
      <p:pic>
        <p:nvPicPr>
          <p:cNvPr id="270" name="Google Shape;270;p17" descr="A black letter f in a white circle&#10;&#10;Description automatically generated"/>
          <p:cNvPicPr preferRelativeResize="0"/>
          <p:nvPr/>
        </p:nvPicPr>
        <p:blipFill rotWithShape="1">
          <a:blip r:embed="rId3">
            <a:alphaModFix/>
          </a:blip>
          <a:srcRect/>
          <a:stretch/>
        </p:blipFill>
        <p:spPr>
          <a:xfrm>
            <a:off x="591212" y="6023422"/>
            <a:ext cx="370132" cy="370132"/>
          </a:xfrm>
          <a:prstGeom prst="rect">
            <a:avLst/>
          </a:prstGeom>
          <a:noFill/>
          <a:ln>
            <a:noFill/>
          </a:ln>
        </p:spPr>
      </p:pic>
      <p:pic>
        <p:nvPicPr>
          <p:cNvPr id="271" name="Google Shape;271;p17" descr="A black and white circle with letters in it&#10;&#10;Description automatically generated"/>
          <p:cNvPicPr preferRelativeResize="0"/>
          <p:nvPr/>
        </p:nvPicPr>
        <p:blipFill rotWithShape="1">
          <a:blip r:embed="rId4">
            <a:alphaModFix/>
          </a:blip>
          <a:srcRect/>
          <a:stretch/>
        </p:blipFill>
        <p:spPr>
          <a:xfrm>
            <a:off x="1172044" y="6023422"/>
            <a:ext cx="370132" cy="370132"/>
          </a:xfrm>
          <a:prstGeom prst="rect">
            <a:avLst/>
          </a:prstGeom>
          <a:noFill/>
          <a:ln>
            <a:noFill/>
          </a:ln>
        </p:spPr>
      </p:pic>
      <p:pic>
        <p:nvPicPr>
          <p:cNvPr id="272" name="Google Shape;272;p17" descr="A blue x in a white circle&#10;&#10;Description automatically generated"/>
          <p:cNvPicPr preferRelativeResize="0"/>
          <p:nvPr/>
        </p:nvPicPr>
        <p:blipFill rotWithShape="1">
          <a:blip r:embed="rId5">
            <a:alphaModFix/>
          </a:blip>
          <a:srcRect/>
          <a:stretch/>
        </p:blipFill>
        <p:spPr>
          <a:xfrm>
            <a:off x="1724742" y="5991392"/>
            <a:ext cx="433362" cy="416694"/>
          </a:xfrm>
          <a:prstGeom prst="rect">
            <a:avLst/>
          </a:prstGeom>
          <a:noFill/>
          <a:ln>
            <a:noFill/>
          </a:ln>
        </p:spPr>
      </p:pic>
      <p:pic>
        <p:nvPicPr>
          <p:cNvPr id="273" name="Google Shape;273;p17" descr="A logo of a camera&#10;&#10;Description automatically generated"/>
          <p:cNvPicPr preferRelativeResize="0"/>
          <p:nvPr/>
        </p:nvPicPr>
        <p:blipFill rotWithShape="1">
          <a:blip r:embed="rId6">
            <a:alphaModFix/>
          </a:blip>
          <a:srcRect/>
          <a:stretch/>
        </p:blipFill>
        <p:spPr>
          <a:xfrm>
            <a:off x="2305574" y="5995316"/>
            <a:ext cx="433362" cy="416694"/>
          </a:xfrm>
          <a:prstGeom prst="rect">
            <a:avLst/>
          </a:prstGeom>
          <a:noFill/>
          <a:ln>
            <a:noFill/>
          </a:ln>
        </p:spPr>
      </p:pic>
      <p:sp>
        <p:nvSpPr>
          <p:cNvPr id="274" name="Google Shape;274;p17"/>
          <p:cNvSpPr txBox="1">
            <a:spLocks noGrp="1"/>
          </p:cNvSpPr>
          <p:nvPr>
            <p:ph type="title"/>
          </p:nvPr>
        </p:nvSpPr>
        <p:spPr>
          <a:xfrm>
            <a:off x="380563" y="3534859"/>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600"/>
              <a:buFont typeface="Montserrat SemiBold"/>
              <a:buNone/>
              <a:defRPr sz="3600" b="1" i="0" u="none" strike="noStrike" cap="non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3">
  <p:cSld name="Title Slide 3">
    <p:bg>
      <p:bgPr>
        <a:solidFill>
          <a:schemeClr val="dk1"/>
        </a:solidFill>
        <a:effectLst/>
      </p:bgPr>
    </p:bg>
    <p:spTree>
      <p:nvGrpSpPr>
        <p:cNvPr id="1" name="Shape 275"/>
        <p:cNvGrpSpPr/>
        <p:nvPr/>
      </p:nvGrpSpPr>
      <p:grpSpPr>
        <a:xfrm>
          <a:off x="0" y="0"/>
          <a:ext cx="0" cy="0"/>
          <a:chOff x="0" y="0"/>
          <a:chExt cx="0" cy="0"/>
        </a:xfrm>
      </p:grpSpPr>
      <p:pic>
        <p:nvPicPr>
          <p:cNvPr id="276" name="Google Shape;276;p18" descr="A logo with blue and yellow colors&#10;&#10;Description automatically generated"/>
          <p:cNvPicPr preferRelativeResize="0"/>
          <p:nvPr/>
        </p:nvPicPr>
        <p:blipFill rotWithShape="1">
          <a:blip r:embed="rId2">
            <a:alphaModFix/>
          </a:blip>
          <a:srcRect/>
          <a:stretch/>
        </p:blipFill>
        <p:spPr>
          <a:xfrm>
            <a:off x="508000" y="307536"/>
            <a:ext cx="2922386" cy="1162946"/>
          </a:xfrm>
          <a:prstGeom prst="rect">
            <a:avLst/>
          </a:prstGeom>
          <a:noFill/>
          <a:ln>
            <a:noFill/>
          </a:ln>
        </p:spPr>
      </p:pic>
      <p:sp>
        <p:nvSpPr>
          <p:cNvPr id="277" name="Google Shape;277;p18"/>
          <p:cNvSpPr txBox="1">
            <a:spLocks noGrp="1"/>
          </p:cNvSpPr>
          <p:nvPr>
            <p:ph type="title"/>
          </p:nvPr>
        </p:nvSpPr>
        <p:spPr>
          <a:xfrm>
            <a:off x="508000" y="2459096"/>
            <a:ext cx="51562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400"/>
              <a:buFont typeface="Montserrat SemiBold"/>
              <a:buNone/>
              <a:defRPr sz="4400" b="1" i="0" u="none" strike="noStrike" cap="non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8" name="Google Shape;278;p18"/>
          <p:cNvSpPr txBox="1"/>
          <p:nvPr/>
        </p:nvSpPr>
        <p:spPr>
          <a:xfrm>
            <a:off x="521110" y="20244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a:solidFill>
                  <a:schemeClr val="lt1"/>
                </a:solidFill>
                <a:latin typeface="Montserrat"/>
                <a:ea typeface="Montserrat"/>
                <a:cs typeface="Montserrat"/>
                <a:sym typeface="Montserrat"/>
              </a:rPr>
              <a:t>B2B FRAMEWORKS</a:t>
            </a:r>
            <a:endParaRPr sz="2000" b="0" i="0">
              <a:solidFill>
                <a:schemeClr val="lt1"/>
              </a:solidFill>
              <a:latin typeface="Montserrat"/>
              <a:ea typeface="Montserrat"/>
              <a:cs typeface="Montserrat"/>
              <a:sym typeface="Montserrat"/>
            </a:endParaRPr>
          </a:p>
        </p:txBody>
      </p:sp>
      <p:sp>
        <p:nvSpPr>
          <p:cNvPr id="279" name="Google Shape;279;p18"/>
          <p:cNvSpPr/>
          <p:nvPr/>
        </p:nvSpPr>
        <p:spPr>
          <a:xfrm>
            <a:off x="1226931" y="31726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8"/>
          <p:cNvSpPr/>
          <p:nvPr/>
        </p:nvSpPr>
        <p:spPr>
          <a:xfrm>
            <a:off x="0" y="31726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1" name="Google Shape;281;p18" descr="A computer monitor and monitor with blue circles and black background&#10;&#10;Description automatically generated"/>
          <p:cNvPicPr preferRelativeResize="0"/>
          <p:nvPr/>
        </p:nvPicPr>
        <p:blipFill rotWithShape="1">
          <a:blip r:embed="rId3">
            <a:alphaModFix/>
          </a:blip>
          <a:srcRect/>
          <a:stretch/>
        </p:blipFill>
        <p:spPr>
          <a:xfrm>
            <a:off x="5029200" y="1257300"/>
            <a:ext cx="7162800" cy="5600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C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9"/>
          <p:cNvSpPr txBox="1">
            <a:spLocks noGrp="1"/>
          </p:cNvSpPr>
          <p:nvPr>
            <p:ph type="sldNum" idx="12"/>
          </p:nvPr>
        </p:nvSpPr>
        <p:spPr>
          <a:xfrm>
            <a:off x="2159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1pPr>
            <a:lvl2pPr marL="0" marR="0" lvl="1"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2pPr>
            <a:lvl3pPr marL="0" marR="0" lvl="2"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3pPr>
            <a:lvl4pPr marL="0" marR="0" lvl="3"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4pPr>
            <a:lvl5pPr marL="0" marR="0" lvl="4"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5pPr>
            <a:lvl6pPr marL="0" marR="0" lvl="5"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6pPr>
            <a:lvl7pPr marL="0" marR="0" lvl="6"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7pPr>
            <a:lvl8pPr marL="0" marR="0" lvl="7"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8pPr>
            <a:lvl9pPr marL="0" marR="0" lvl="8"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b2bframeworks" TargetMode="External"/><Relationship Id="rId7" Type="http://schemas.openxmlformats.org/officeDocument/2006/relationships/hyperlink" Target="https://www.b2bframeworks.com"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www.instagram.com/b2bframeworks/" TargetMode="External"/><Relationship Id="rId5" Type="http://schemas.openxmlformats.org/officeDocument/2006/relationships/hyperlink" Target="https://twitter.com/b2bframeworks" TargetMode="External"/><Relationship Id="rId4" Type="http://schemas.openxmlformats.org/officeDocument/2006/relationships/hyperlink" Target="https://www.linkedin.com/company/b2bframewor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
          <p:cNvSpPr txBox="1">
            <a:spLocks noGrp="1"/>
          </p:cNvSpPr>
          <p:nvPr>
            <p:ph type="title"/>
          </p:nvPr>
        </p:nvSpPr>
        <p:spPr>
          <a:xfrm>
            <a:off x="507999" y="835248"/>
            <a:ext cx="6453240" cy="8094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400"/>
              <a:buFont typeface="Montserrat SemiBold"/>
              <a:buNone/>
            </a:pPr>
            <a:r>
              <a:rPr lang="en-GB"/>
              <a:t>DMAIC</a:t>
            </a:r>
            <a:endParaRPr/>
          </a:p>
        </p:txBody>
      </p:sp>
      <p:pic>
        <p:nvPicPr>
          <p:cNvPr id="621" name="Google Shape;621;p1"/>
          <p:cNvPicPr preferRelativeResize="0"/>
          <p:nvPr/>
        </p:nvPicPr>
        <p:blipFill rotWithShape="1">
          <a:blip r:embed="rId3">
            <a:alphaModFix/>
          </a:blip>
          <a:srcRect/>
          <a:stretch/>
        </p:blipFill>
        <p:spPr>
          <a:xfrm>
            <a:off x="6393776" y="2818848"/>
            <a:ext cx="1970125" cy="744799"/>
          </a:xfrm>
          <a:prstGeom prst="rect">
            <a:avLst/>
          </a:prstGeom>
          <a:noFill/>
          <a:ln>
            <a:noFill/>
          </a:ln>
        </p:spPr>
      </p:pic>
      <p:pic>
        <p:nvPicPr>
          <p:cNvPr id="622" name="Google Shape;622;p1"/>
          <p:cNvPicPr preferRelativeResize="0"/>
          <p:nvPr/>
        </p:nvPicPr>
        <p:blipFill rotWithShape="1">
          <a:blip r:embed="rId3">
            <a:alphaModFix/>
          </a:blip>
          <a:srcRect/>
          <a:stretch/>
        </p:blipFill>
        <p:spPr>
          <a:xfrm>
            <a:off x="3584550" y="3830050"/>
            <a:ext cx="1640974" cy="6203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2"/>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Copyright © B2B Frameworks Ltd 2018</a:t>
            </a:r>
            <a:endParaRPr/>
          </a:p>
        </p:txBody>
      </p:sp>
      <p:sp>
        <p:nvSpPr>
          <p:cNvPr id="628" name="Google Shape;628;p2"/>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2</a:t>
            </a:fld>
            <a:endParaRPr/>
          </a:p>
        </p:txBody>
      </p:sp>
      <p:sp>
        <p:nvSpPr>
          <p:cNvPr id="629" name="Google Shape;629;p2"/>
          <p:cNvSpPr txBox="1">
            <a:spLocks noGrp="1"/>
          </p:cNvSpPr>
          <p:nvPr>
            <p:ph type="title"/>
          </p:nvPr>
        </p:nvSpPr>
        <p:spPr>
          <a:xfrm>
            <a:off x="333514" y="472411"/>
            <a:ext cx="11453673" cy="5467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000"/>
              <a:buFont typeface="Montserrat SemiBold"/>
              <a:buNone/>
            </a:pPr>
            <a:r>
              <a:rPr lang="en-GB" sz="3000"/>
              <a:t>A business model for finding a competitive advantage</a:t>
            </a:r>
            <a:r>
              <a:rPr lang="en-GB">
                <a:solidFill>
                  <a:schemeClr val="accent1"/>
                </a:solidFill>
              </a:rPr>
              <a:t>.</a:t>
            </a:r>
            <a:endParaRPr/>
          </a:p>
        </p:txBody>
      </p:sp>
      <p:sp>
        <p:nvSpPr>
          <p:cNvPr id="630" name="Google Shape;630;p2"/>
          <p:cNvSpPr txBox="1"/>
          <p:nvPr/>
        </p:nvSpPr>
        <p:spPr>
          <a:xfrm>
            <a:off x="442913" y="1901704"/>
            <a:ext cx="10120312"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0" i="0" u="none" strike="noStrike" cap="none">
                <a:solidFill>
                  <a:srgbClr val="374151"/>
                </a:solidFill>
                <a:latin typeface="Montserrat Light"/>
                <a:ea typeface="Montserrat Light"/>
                <a:cs typeface="Montserrat Light"/>
                <a:sym typeface="Montserrat Light"/>
              </a:rPr>
              <a:t>DMAIC (Define, Measure, Analyse, Improve, Control) is a problem-solving methodology commonly associated with Six Sigma, a set of techniques and tools for process improvement. While DMAIC is traditionally used for improving and optimising existing processes, it can also be adapted to support strategic planning initiatives. </a:t>
            </a:r>
            <a:endParaRPr/>
          </a:p>
          <a:p>
            <a:pPr marL="0" marR="0" lvl="0" indent="0" algn="l" rtl="0">
              <a:spcBef>
                <a:spcPts val="0"/>
              </a:spcBef>
              <a:spcAft>
                <a:spcPts val="0"/>
              </a:spcAft>
              <a:buNone/>
            </a:pPr>
            <a:endParaRPr sz="1400">
              <a:solidFill>
                <a:srgbClr val="374151"/>
              </a:solidFill>
              <a:latin typeface="Montserrat Light"/>
              <a:ea typeface="Montserrat Light"/>
              <a:cs typeface="Montserrat Light"/>
              <a:sym typeface="Montserrat Light"/>
            </a:endParaRPr>
          </a:p>
          <a:p>
            <a:pPr marL="0" marR="0" lvl="0" indent="0" algn="l" rtl="0">
              <a:spcBef>
                <a:spcPts val="0"/>
              </a:spcBef>
              <a:spcAft>
                <a:spcPts val="0"/>
              </a:spcAft>
              <a:buNone/>
            </a:pPr>
            <a:r>
              <a:rPr lang="en-GB" sz="1400" b="0" i="0">
                <a:solidFill>
                  <a:srgbClr val="374151"/>
                </a:solidFill>
                <a:latin typeface="Montserrat Light"/>
                <a:ea typeface="Montserrat Light"/>
                <a:cs typeface="Montserrat Light"/>
                <a:sym typeface="Montserrat Light"/>
              </a:rPr>
              <a:t>Applying DMAIC to strategic planning provides a structured and data-driven approach to identify, address, and monitor strategic issues. It helps companies make informed decisions, align resources effectively, and adapt to changes in the business environment. Keep in mind that while DMAIC is a powerful tool, it may need to be customized to suit the unique aspects of strategic planning in different organizations.</a:t>
            </a:r>
            <a:endParaRPr sz="1400">
              <a:solidFill>
                <a:srgbClr val="2B3940"/>
              </a:solidFill>
              <a:latin typeface="Montserrat Light"/>
              <a:ea typeface="Montserrat Light"/>
              <a:cs typeface="Montserrat Light"/>
              <a:sym typeface="Montserrat Light"/>
            </a:endParaRPr>
          </a:p>
        </p:txBody>
      </p:sp>
      <p:sp>
        <p:nvSpPr>
          <p:cNvPr id="631" name="Google Shape;631;p2"/>
          <p:cNvSpPr txBox="1"/>
          <p:nvPr/>
        </p:nvSpPr>
        <p:spPr>
          <a:xfrm>
            <a:off x="442913" y="1328740"/>
            <a:ext cx="1130617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Montserrat SemiBold"/>
                <a:ea typeface="Montserrat SemiBold"/>
                <a:cs typeface="Montserrat SemiBold"/>
                <a:sym typeface="Montserrat SemiBold"/>
              </a:rPr>
              <a:t>Use this framework to achieve quality strategic plans</a:t>
            </a:r>
            <a:endParaRPr sz="1600" b="1">
              <a:solidFill>
                <a:schemeClr val="lt1"/>
              </a:solidFill>
              <a:latin typeface="Montserrat SemiBold"/>
              <a:ea typeface="Montserrat SemiBold"/>
              <a:cs typeface="Montserrat SemiBold"/>
              <a:sym typeface="Montserrat SemiBold"/>
            </a:endParaRPr>
          </a:p>
        </p:txBody>
      </p:sp>
      <p:pic>
        <p:nvPicPr>
          <p:cNvPr id="632" name="Google Shape;632;p2"/>
          <p:cNvPicPr preferRelativeResize="0"/>
          <p:nvPr/>
        </p:nvPicPr>
        <p:blipFill rotWithShape="1">
          <a:blip r:embed="rId3">
            <a:alphaModFix/>
          </a:blip>
          <a:srcRect/>
          <a:stretch/>
        </p:blipFill>
        <p:spPr>
          <a:xfrm>
            <a:off x="2165399" y="4071015"/>
            <a:ext cx="5845126" cy="22097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3"/>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Copyright © B2B Frameworks Ltd 2018</a:t>
            </a:r>
            <a:endParaRPr/>
          </a:p>
        </p:txBody>
      </p:sp>
      <p:sp>
        <p:nvSpPr>
          <p:cNvPr id="638" name="Google Shape;638;p3"/>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3</a:t>
            </a:fld>
            <a:endParaRPr/>
          </a:p>
        </p:txBody>
      </p:sp>
      <p:sp>
        <p:nvSpPr>
          <p:cNvPr id="639" name="Google Shape;639;p3"/>
          <p:cNvSpPr txBox="1">
            <a:spLocks noGrp="1"/>
          </p:cNvSpPr>
          <p:nvPr>
            <p:ph type="title"/>
          </p:nvPr>
        </p:nvSpPr>
        <p:spPr>
          <a:xfrm>
            <a:off x="298676" y="750470"/>
            <a:ext cx="7092724" cy="3651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Montserrat SemiBold"/>
              <a:buNone/>
            </a:pPr>
            <a:r>
              <a:rPr lang="en-GB" sz="2800"/>
              <a:t>Define</a:t>
            </a:r>
            <a:r>
              <a:rPr lang="en-GB" sz="2800">
                <a:solidFill>
                  <a:schemeClr val="accent3"/>
                </a:solidFill>
              </a:rPr>
              <a:t>.</a:t>
            </a:r>
            <a:endParaRPr sz="2800">
              <a:solidFill>
                <a:schemeClr val="accent3"/>
              </a:solidFill>
            </a:endParaRPr>
          </a:p>
        </p:txBody>
      </p:sp>
      <p:graphicFrame>
        <p:nvGraphicFramePr>
          <p:cNvPr id="640" name="Google Shape;640;p3"/>
          <p:cNvGraphicFramePr/>
          <p:nvPr/>
        </p:nvGraphicFramePr>
        <p:xfrm>
          <a:off x="1461703" y="2976158"/>
          <a:ext cx="9025300" cy="1720150"/>
        </p:xfrm>
        <a:graphic>
          <a:graphicData uri="http://schemas.openxmlformats.org/drawingml/2006/table">
            <a:tbl>
              <a:tblPr>
                <a:noFill/>
                <a:tableStyleId>{6EBB8C62-7CEC-49CF-9579-D45DC0496D18}</a:tableStyleId>
              </a:tblPr>
              <a:tblGrid>
                <a:gridCol w="4512650">
                  <a:extLst>
                    <a:ext uri="{9D8B030D-6E8A-4147-A177-3AD203B41FA5}">
                      <a16:colId xmlns:a16="http://schemas.microsoft.com/office/drawing/2014/main" val="20000"/>
                    </a:ext>
                  </a:extLst>
                </a:gridCol>
                <a:gridCol w="4512650">
                  <a:extLst>
                    <a:ext uri="{9D8B030D-6E8A-4147-A177-3AD203B41FA5}">
                      <a16:colId xmlns:a16="http://schemas.microsoft.com/office/drawing/2014/main" val="20001"/>
                    </a:ext>
                  </a:extLst>
                </a:gridCol>
              </a:tblGrid>
              <a:tr h="577575">
                <a:tc>
                  <a:txBody>
                    <a:bodyPr/>
                    <a:lstStyle/>
                    <a:p>
                      <a:pPr marL="0" marR="0" lvl="0" indent="0" algn="l" rtl="0">
                        <a:lnSpc>
                          <a:spcPct val="115000"/>
                        </a:lnSpc>
                        <a:spcBef>
                          <a:spcPts val="0"/>
                        </a:spcBef>
                        <a:spcAft>
                          <a:spcPts val="0"/>
                        </a:spcAft>
                        <a:buNone/>
                      </a:pPr>
                      <a:endParaRPr sz="1400" u="none" strike="noStrike" cap="none">
                        <a:latin typeface="Calibri"/>
                        <a:ea typeface="Calibri"/>
                        <a:cs typeface="Calibri"/>
                        <a:sym typeface="Calibri"/>
                      </a:endParaRPr>
                    </a:p>
                  </a:txBody>
                  <a:tcPr marL="87475" marR="87475" marT="0" marB="0">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dk1"/>
                    </a:solidFill>
                  </a:tcPr>
                </a:tc>
                <a:tc>
                  <a:txBody>
                    <a:bodyPr/>
                    <a:lstStyle/>
                    <a:p>
                      <a:pPr marL="0" marR="0" lvl="0" indent="0" algn="l" rtl="0">
                        <a:lnSpc>
                          <a:spcPct val="115000"/>
                        </a:lnSpc>
                        <a:spcBef>
                          <a:spcPts val="0"/>
                        </a:spcBef>
                        <a:spcAft>
                          <a:spcPts val="0"/>
                        </a:spcAft>
                        <a:buNone/>
                      </a:pPr>
                      <a:r>
                        <a:rPr lang="en-GB" sz="1400" u="none" strike="noStrike" cap="none"/>
                        <a:t> </a:t>
                      </a:r>
                      <a:r>
                        <a:rPr lang="en-GB" sz="1300" b="1" i="0" u="none" strike="noStrike" cap="none">
                          <a:solidFill>
                            <a:schemeClr val="accent1"/>
                          </a:solidFill>
                          <a:latin typeface="Montserrat SemiBold"/>
                          <a:ea typeface="Montserrat SemiBold"/>
                          <a:cs typeface="Montserrat SemiBold"/>
                          <a:sym typeface="Montserrat SemiBold"/>
                        </a:rPr>
                        <a:t>Complete these boxes</a:t>
                      </a:r>
                      <a:endParaRPr sz="1300" b="1" i="0" u="none" strike="noStrike" cap="none">
                        <a:solidFill>
                          <a:schemeClr val="accent1"/>
                        </a:solidFill>
                        <a:latin typeface="Montserrat SemiBold"/>
                        <a:ea typeface="Montserrat SemiBold"/>
                        <a:cs typeface="Montserrat SemiBold"/>
                        <a:sym typeface="Montserrat SemiBold"/>
                      </a:endParaRPr>
                    </a:p>
                  </a:txBody>
                  <a:tcPr marL="87475" marR="87475" marT="0" marB="0" anchor="ctr">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631300">
                <a:tc>
                  <a:txBody>
                    <a:bodyPr/>
                    <a:lstStyle/>
                    <a:p>
                      <a:pPr marL="0" marR="0" lvl="0" indent="0" algn="l" rtl="0">
                        <a:lnSpc>
                          <a:spcPct val="115000"/>
                        </a:lnSpc>
                        <a:spcBef>
                          <a:spcPts val="0"/>
                        </a:spcBef>
                        <a:spcAft>
                          <a:spcPts val="0"/>
                        </a:spcAft>
                        <a:buNone/>
                      </a:pPr>
                      <a:r>
                        <a:rPr lang="en-GB" sz="1200" b="0" i="0" u="none" strike="noStrike" cap="none">
                          <a:solidFill>
                            <a:schemeClr val="dk2"/>
                          </a:solidFill>
                          <a:latin typeface="Montserrat Medium"/>
                          <a:ea typeface="Montserrat Medium"/>
                          <a:cs typeface="Montserrat Medium"/>
                          <a:sym typeface="Montserrat Medium"/>
                        </a:rPr>
                        <a:t>What are your company’s goals in the short, medium and long term? </a:t>
                      </a:r>
                      <a:endParaRPr sz="1200" b="0" i="0" u="none" strike="noStrike" cap="none">
                        <a:solidFill>
                          <a:schemeClr val="dk2"/>
                        </a:solidFill>
                        <a:latin typeface="Montserrat Medium"/>
                        <a:ea typeface="Montserrat Medium"/>
                        <a:cs typeface="Montserrat Medium"/>
                        <a:sym typeface="Montserrat Medium"/>
                      </a:endParaRPr>
                    </a:p>
                  </a:txBody>
                  <a:tcPr marL="87475" marR="87475" marT="0" marB="0" anchor="ctr">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GB" sz="1400" u="none" strike="noStrike" cap="none"/>
                        <a:t> </a:t>
                      </a:r>
                      <a:endParaRPr sz="1400" u="none" strike="noStrike" cap="none">
                        <a:latin typeface="Calibri"/>
                        <a:ea typeface="Calibri"/>
                        <a:cs typeface="Calibri"/>
                        <a:sym typeface="Calibri"/>
                      </a:endParaRPr>
                    </a:p>
                  </a:txBody>
                  <a:tcPr marL="87475" marR="87475" marT="0" marB="0">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511275">
                <a:tc>
                  <a:txBody>
                    <a:bodyPr/>
                    <a:lstStyle/>
                    <a:p>
                      <a:pPr marL="0" marR="0" lvl="0" indent="0" algn="l" rtl="0">
                        <a:lnSpc>
                          <a:spcPct val="115000"/>
                        </a:lnSpc>
                        <a:spcBef>
                          <a:spcPts val="0"/>
                        </a:spcBef>
                        <a:spcAft>
                          <a:spcPts val="0"/>
                        </a:spcAft>
                        <a:buNone/>
                      </a:pPr>
                      <a:r>
                        <a:rPr lang="en-GB" sz="1200" b="0" i="0" u="none" strike="noStrike" cap="none">
                          <a:solidFill>
                            <a:schemeClr val="dk2"/>
                          </a:solidFill>
                          <a:latin typeface="Montserrat Medium"/>
                          <a:ea typeface="Montserrat Medium"/>
                          <a:cs typeface="Montserrat Medium"/>
                          <a:sym typeface="Montserrat Medium"/>
                        </a:rPr>
                        <a:t>What are you focussed on in your strategic plan that requires a quality assessment?</a:t>
                      </a:r>
                      <a:endParaRPr sz="1200" b="0" i="0" u="none" strike="noStrike" cap="none">
                        <a:solidFill>
                          <a:schemeClr val="dk2"/>
                        </a:solidFill>
                        <a:latin typeface="Montserrat Medium"/>
                        <a:ea typeface="Montserrat Medium"/>
                        <a:cs typeface="Montserrat Medium"/>
                        <a:sym typeface="Montserrat Medium"/>
                      </a:endParaRPr>
                    </a:p>
                  </a:txBody>
                  <a:tcPr marL="87475" marR="87475" marT="0" marB="0" anchor="ctr">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endParaRPr sz="1400" u="none" strike="noStrike" cap="none">
                        <a:latin typeface="Calibri"/>
                        <a:ea typeface="Calibri"/>
                        <a:cs typeface="Calibri"/>
                        <a:sym typeface="Calibri"/>
                      </a:endParaRPr>
                    </a:p>
                  </a:txBody>
                  <a:tcPr marL="87475" marR="87475" marT="0" marB="0">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bl>
          </a:graphicData>
        </a:graphic>
      </p:graphicFrame>
      <p:sp>
        <p:nvSpPr>
          <p:cNvPr id="641" name="Google Shape;641;p3"/>
          <p:cNvSpPr txBox="1"/>
          <p:nvPr/>
        </p:nvSpPr>
        <p:spPr>
          <a:xfrm>
            <a:off x="419651" y="1562125"/>
            <a:ext cx="104835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dk1"/>
                </a:solidFill>
                <a:latin typeface="Montserrat Light"/>
                <a:ea typeface="Montserrat Light"/>
                <a:cs typeface="Montserrat Light"/>
                <a:sym typeface="Montserrat Light"/>
              </a:rPr>
              <a:t>Clearly define the strategic objectives you aim to achieve. This involves understanding the organisation's mission, vision, and long-term goals. Define the scope of your strategic planning efforts, including the areas of focus and the stakeholders involved.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4"/>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Copyright © B2B Frameworks Ltd 2018</a:t>
            </a:r>
            <a:endParaRPr/>
          </a:p>
        </p:txBody>
      </p:sp>
      <p:sp>
        <p:nvSpPr>
          <p:cNvPr id="647" name="Google Shape;647;p4"/>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4</a:t>
            </a:fld>
            <a:endParaRPr/>
          </a:p>
        </p:txBody>
      </p:sp>
      <p:sp>
        <p:nvSpPr>
          <p:cNvPr id="648" name="Google Shape;648;p4"/>
          <p:cNvSpPr txBox="1">
            <a:spLocks noGrp="1"/>
          </p:cNvSpPr>
          <p:nvPr>
            <p:ph type="title"/>
          </p:nvPr>
        </p:nvSpPr>
        <p:spPr>
          <a:xfrm>
            <a:off x="298676" y="750470"/>
            <a:ext cx="10191524" cy="5100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Montserrat SemiBold"/>
              <a:buNone/>
            </a:pPr>
            <a:r>
              <a:rPr lang="en-GB" sz="2800"/>
              <a:t>Measure</a:t>
            </a:r>
            <a:r>
              <a:rPr lang="en-GB" sz="2800">
                <a:solidFill>
                  <a:schemeClr val="accent2"/>
                </a:solidFill>
              </a:rPr>
              <a:t>.</a:t>
            </a:r>
            <a:r>
              <a:rPr lang="en-GB" sz="2800"/>
              <a:t> </a:t>
            </a:r>
            <a:endParaRPr sz="2800"/>
          </a:p>
        </p:txBody>
      </p:sp>
      <p:graphicFrame>
        <p:nvGraphicFramePr>
          <p:cNvPr id="649" name="Google Shape;649;p4"/>
          <p:cNvGraphicFramePr/>
          <p:nvPr/>
        </p:nvGraphicFramePr>
        <p:xfrm>
          <a:off x="983226" y="2739803"/>
          <a:ext cx="3000000" cy="3000000"/>
        </p:xfrm>
        <a:graphic>
          <a:graphicData uri="http://schemas.openxmlformats.org/drawingml/2006/table">
            <a:tbl>
              <a:tblPr firstRow="1" firstCol="1" bandRow="1">
                <a:noFill/>
                <a:tableStyleId>{5D14E2FD-C332-486F-97D5-201CD8014D76}</a:tableStyleId>
              </a:tblPr>
              <a:tblGrid>
                <a:gridCol w="3703550">
                  <a:extLst>
                    <a:ext uri="{9D8B030D-6E8A-4147-A177-3AD203B41FA5}">
                      <a16:colId xmlns:a16="http://schemas.microsoft.com/office/drawing/2014/main" val="20000"/>
                    </a:ext>
                  </a:extLst>
                </a:gridCol>
                <a:gridCol w="6257725">
                  <a:extLst>
                    <a:ext uri="{9D8B030D-6E8A-4147-A177-3AD203B41FA5}">
                      <a16:colId xmlns:a16="http://schemas.microsoft.com/office/drawing/2014/main" val="20001"/>
                    </a:ext>
                  </a:extLst>
                </a:gridCol>
              </a:tblGrid>
              <a:tr h="589800">
                <a:tc>
                  <a:txBody>
                    <a:bodyPr/>
                    <a:lstStyle/>
                    <a:p>
                      <a:pPr marL="0" marR="0" lvl="0" indent="0" algn="l" rtl="0">
                        <a:lnSpc>
                          <a:spcPct val="115000"/>
                        </a:lnSpc>
                        <a:spcBef>
                          <a:spcPts val="0"/>
                        </a:spcBef>
                        <a:spcAft>
                          <a:spcPts val="0"/>
                        </a:spcAft>
                        <a:buNone/>
                      </a:pPr>
                      <a:endParaRPr sz="1300" u="none" strike="noStrike" cap="none">
                        <a:latin typeface="Calibri"/>
                        <a:ea typeface="Calibri"/>
                        <a:cs typeface="Calibri"/>
                        <a:sym typeface="Calibri"/>
                      </a:endParaRPr>
                    </a:p>
                  </a:txBody>
                  <a:tcPr marL="68575" marR="68575" marT="0" marB="0">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dk1"/>
                    </a:solidFill>
                  </a:tcPr>
                </a:tc>
                <a:tc>
                  <a:txBody>
                    <a:bodyPr/>
                    <a:lstStyle/>
                    <a:p>
                      <a:pPr marL="0" marR="0" lvl="0" indent="0" algn="l" rtl="0">
                        <a:lnSpc>
                          <a:spcPct val="115000"/>
                        </a:lnSpc>
                        <a:spcBef>
                          <a:spcPts val="0"/>
                        </a:spcBef>
                        <a:spcAft>
                          <a:spcPts val="0"/>
                        </a:spcAft>
                        <a:buClr>
                          <a:schemeClr val="accent1"/>
                        </a:buClr>
                        <a:buSzPts val="1300"/>
                        <a:buFont typeface="Montserrat SemiBold"/>
                        <a:buNone/>
                      </a:pPr>
                      <a:r>
                        <a:rPr lang="en-GB" sz="1300" b="1" i="0" u="none" strike="noStrike" cap="none">
                          <a:solidFill>
                            <a:schemeClr val="accent1"/>
                          </a:solidFill>
                          <a:latin typeface="Montserrat SemiBold"/>
                          <a:ea typeface="Montserrat SemiBold"/>
                          <a:cs typeface="Montserrat SemiBold"/>
                          <a:sym typeface="Montserrat SemiBold"/>
                        </a:rPr>
                        <a:t>Complete these boxes</a:t>
                      </a:r>
                      <a:endParaRPr sz="1300" b="1" i="0" u="none" strike="noStrike" cap="none">
                        <a:solidFill>
                          <a:schemeClr val="accent1"/>
                        </a:solidFill>
                        <a:latin typeface="Montserrat SemiBold"/>
                        <a:ea typeface="Montserrat SemiBold"/>
                        <a:cs typeface="Montserrat SemiBold"/>
                        <a:sym typeface="Montserrat SemiBold"/>
                      </a:endParaRPr>
                    </a:p>
                  </a:txBody>
                  <a:tcPr marL="68575" marR="68575" marT="0" marB="0" anchor="ctr">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858375">
                <a:tc>
                  <a:txBody>
                    <a:bodyPr/>
                    <a:lstStyle/>
                    <a:p>
                      <a:pPr marL="0" marR="0" lvl="0" indent="0" algn="l" rtl="0">
                        <a:lnSpc>
                          <a:spcPct val="115000"/>
                        </a:lnSpc>
                        <a:spcBef>
                          <a:spcPts val="0"/>
                        </a:spcBef>
                        <a:spcAft>
                          <a:spcPts val="0"/>
                        </a:spcAft>
                        <a:buNone/>
                      </a:pPr>
                      <a:r>
                        <a:rPr lang="en-GB" sz="1100" b="1" i="0" u="none" strike="noStrike" cap="none">
                          <a:solidFill>
                            <a:schemeClr val="dk2"/>
                          </a:solidFill>
                          <a:latin typeface="Montserrat SemiBold"/>
                          <a:ea typeface="Montserrat SemiBold"/>
                          <a:cs typeface="Montserrat SemiBold"/>
                          <a:sym typeface="Montserrat SemiBold"/>
                        </a:rPr>
                        <a:t>What are the trends in your market?  What is the trend in your revenues and profit within the market?</a:t>
                      </a:r>
                      <a:endParaRPr sz="1100" b="1" i="0" u="none" strike="noStrike" cap="none">
                        <a:solidFill>
                          <a:schemeClr val="dk2"/>
                        </a:solidFill>
                        <a:latin typeface="Montserrat SemiBold"/>
                        <a:ea typeface="Montserrat SemiBold"/>
                        <a:cs typeface="Montserrat SemiBold"/>
                        <a:sym typeface="Montserrat SemiBold"/>
                      </a:endParaRPr>
                    </a:p>
                  </a:txBody>
                  <a:tcPr marL="68575" marR="68575" marT="0" marB="0" anchor="ctr">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endParaRPr sz="1100" u="none" strike="noStrike" cap="none">
                        <a:latin typeface="Calibri"/>
                        <a:ea typeface="Calibri"/>
                        <a:cs typeface="Calibri"/>
                        <a:sym typeface="Calibri"/>
                      </a:endParaRPr>
                    </a:p>
                  </a:txBody>
                  <a:tcPr marL="68575" marR="68575" marT="0" marB="0">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688250">
                <a:tc>
                  <a:txBody>
                    <a:bodyPr/>
                    <a:lstStyle/>
                    <a:p>
                      <a:pPr marL="0" marR="0" lvl="0" indent="0" algn="l" rtl="0">
                        <a:lnSpc>
                          <a:spcPct val="115000"/>
                        </a:lnSpc>
                        <a:spcBef>
                          <a:spcPts val="0"/>
                        </a:spcBef>
                        <a:spcAft>
                          <a:spcPts val="0"/>
                        </a:spcAft>
                        <a:buNone/>
                      </a:pPr>
                      <a:r>
                        <a:rPr lang="en-GB" sz="1100" b="1" i="0" u="none" strike="noStrike" cap="none">
                          <a:solidFill>
                            <a:schemeClr val="dk2"/>
                          </a:solidFill>
                          <a:latin typeface="Montserrat SemiBold"/>
                          <a:ea typeface="Montserrat SemiBold"/>
                          <a:cs typeface="Montserrat SemiBold"/>
                          <a:sym typeface="Montserrat SemiBold"/>
                        </a:rPr>
                        <a:t>What are your production levels? What is our productivity per employee? How does this compare with competitors?</a:t>
                      </a:r>
                      <a:endParaRPr sz="1100" b="1" i="0" u="none" strike="noStrike" cap="none">
                        <a:solidFill>
                          <a:schemeClr val="dk2"/>
                        </a:solidFill>
                        <a:latin typeface="Montserrat SemiBold"/>
                        <a:ea typeface="Montserrat SemiBold"/>
                        <a:cs typeface="Montserrat SemiBold"/>
                        <a:sym typeface="Montserrat SemiBold"/>
                      </a:endParaRPr>
                    </a:p>
                  </a:txBody>
                  <a:tcPr marL="68575" marR="68575" marT="0" marB="0" anchor="ctr">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endParaRPr sz="1100" u="none" strike="noStrike" cap="none">
                        <a:latin typeface="Calibri"/>
                        <a:ea typeface="Calibri"/>
                        <a:cs typeface="Calibri"/>
                        <a:sym typeface="Calibri"/>
                      </a:endParaRPr>
                    </a:p>
                  </a:txBody>
                  <a:tcPr marL="68575" marR="68575" marT="0" marB="0">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639250">
                <a:tc>
                  <a:txBody>
                    <a:bodyPr/>
                    <a:lstStyle/>
                    <a:p>
                      <a:pPr marL="0" marR="0" lvl="0" indent="0" algn="l" rtl="0">
                        <a:lnSpc>
                          <a:spcPct val="115000"/>
                        </a:lnSpc>
                        <a:spcBef>
                          <a:spcPts val="0"/>
                        </a:spcBef>
                        <a:spcAft>
                          <a:spcPts val="0"/>
                        </a:spcAft>
                        <a:buNone/>
                      </a:pPr>
                      <a:r>
                        <a:rPr lang="en-GB" sz="1100" b="1" i="0" u="none" strike="noStrike" cap="none">
                          <a:solidFill>
                            <a:schemeClr val="dk2"/>
                          </a:solidFill>
                          <a:latin typeface="Montserrat SemiBold"/>
                          <a:ea typeface="Montserrat SemiBold"/>
                          <a:cs typeface="Montserrat SemiBold"/>
                          <a:sym typeface="Montserrat SemiBold"/>
                        </a:rPr>
                        <a:t>What are your levels of customer satisfaction and Net Promoter Scores? </a:t>
                      </a:r>
                      <a:endParaRPr sz="1100" b="1" i="0" u="none" strike="noStrike" cap="none">
                        <a:solidFill>
                          <a:schemeClr val="dk2"/>
                        </a:solidFill>
                        <a:latin typeface="Montserrat SemiBold"/>
                        <a:ea typeface="Montserrat SemiBold"/>
                        <a:cs typeface="Montserrat SemiBold"/>
                        <a:sym typeface="Montserrat SemiBold"/>
                      </a:endParaRPr>
                    </a:p>
                  </a:txBody>
                  <a:tcPr marL="68575" marR="68575" marT="0" marB="0" anchor="ctr">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endParaRPr sz="1100" u="none" strike="noStrike" cap="none">
                        <a:latin typeface="Calibri"/>
                        <a:ea typeface="Calibri"/>
                        <a:cs typeface="Calibri"/>
                        <a:sym typeface="Calibri"/>
                      </a:endParaRPr>
                    </a:p>
                  </a:txBody>
                  <a:tcPr marL="68575" marR="68575" marT="0" marB="0">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sp>
        <p:nvSpPr>
          <p:cNvPr id="650" name="Google Shape;650;p4"/>
          <p:cNvSpPr txBox="1"/>
          <p:nvPr/>
        </p:nvSpPr>
        <p:spPr>
          <a:xfrm>
            <a:off x="406825" y="1564750"/>
            <a:ext cx="109845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dk1"/>
                </a:solidFill>
                <a:latin typeface="Montserrat Light"/>
                <a:ea typeface="Montserrat Light"/>
                <a:cs typeface="Montserrat Light"/>
                <a:sym typeface="Montserrat Light"/>
              </a:rPr>
              <a:t>Gather relevant data related to the strategic objectives. This may include market trends, customer feedback, financial metrics, and other key performance indicators (KPIs). Measure your company’s current performance against industry benchmarks and competitors to identify performance gaps.</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5"/>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Copyright © B2B Frameworks Ltd 2018</a:t>
            </a:r>
            <a:endParaRPr/>
          </a:p>
        </p:txBody>
      </p:sp>
      <p:sp>
        <p:nvSpPr>
          <p:cNvPr id="656" name="Google Shape;656;p5"/>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5</a:t>
            </a:fld>
            <a:endParaRPr/>
          </a:p>
        </p:txBody>
      </p:sp>
      <p:sp>
        <p:nvSpPr>
          <p:cNvPr id="657" name="Google Shape;657;p5"/>
          <p:cNvSpPr txBox="1">
            <a:spLocks noGrp="1"/>
          </p:cNvSpPr>
          <p:nvPr>
            <p:ph type="title"/>
          </p:nvPr>
        </p:nvSpPr>
        <p:spPr>
          <a:xfrm>
            <a:off x="298676" y="750470"/>
            <a:ext cx="10597924" cy="5100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Montserrat SemiBold"/>
              <a:buNone/>
            </a:pPr>
            <a:r>
              <a:rPr lang="en-GB" sz="2800"/>
              <a:t>Analyse</a:t>
            </a:r>
            <a:r>
              <a:rPr lang="en-GB" sz="2800">
                <a:solidFill>
                  <a:schemeClr val="accent1"/>
                </a:solidFill>
              </a:rPr>
              <a:t>.</a:t>
            </a:r>
            <a:endParaRPr sz="2800">
              <a:solidFill>
                <a:schemeClr val="accent1"/>
              </a:solidFill>
            </a:endParaRPr>
          </a:p>
        </p:txBody>
      </p:sp>
      <p:graphicFrame>
        <p:nvGraphicFramePr>
          <p:cNvPr id="658" name="Google Shape;658;p5"/>
          <p:cNvGraphicFramePr/>
          <p:nvPr/>
        </p:nvGraphicFramePr>
        <p:xfrm>
          <a:off x="1167497" y="2683408"/>
          <a:ext cx="3000000" cy="3000000"/>
        </p:xfrm>
        <a:graphic>
          <a:graphicData uri="http://schemas.openxmlformats.org/drawingml/2006/table">
            <a:tbl>
              <a:tblPr firstRow="1" firstCol="1" bandRow="1">
                <a:noFill/>
                <a:tableStyleId>{5D14E2FD-C332-486F-97D5-201CD8014D76}</a:tableStyleId>
              </a:tblPr>
              <a:tblGrid>
                <a:gridCol w="3683775">
                  <a:extLst>
                    <a:ext uri="{9D8B030D-6E8A-4147-A177-3AD203B41FA5}">
                      <a16:colId xmlns:a16="http://schemas.microsoft.com/office/drawing/2014/main" val="20000"/>
                    </a:ext>
                  </a:extLst>
                </a:gridCol>
                <a:gridCol w="6090900">
                  <a:extLst>
                    <a:ext uri="{9D8B030D-6E8A-4147-A177-3AD203B41FA5}">
                      <a16:colId xmlns:a16="http://schemas.microsoft.com/office/drawing/2014/main" val="20001"/>
                    </a:ext>
                  </a:extLst>
                </a:gridCol>
              </a:tblGrid>
              <a:tr h="622100">
                <a:tc>
                  <a:txBody>
                    <a:bodyPr/>
                    <a:lstStyle/>
                    <a:p>
                      <a:pPr marL="0" marR="0" lvl="0" indent="0" algn="l" rtl="0">
                        <a:lnSpc>
                          <a:spcPct val="115000"/>
                        </a:lnSpc>
                        <a:spcBef>
                          <a:spcPts val="0"/>
                        </a:spcBef>
                        <a:spcAft>
                          <a:spcPts val="0"/>
                        </a:spcAft>
                        <a:buNone/>
                      </a:pPr>
                      <a:endParaRPr sz="1200" b="1" i="0" u="none" strike="noStrike" cap="none">
                        <a:solidFill>
                          <a:schemeClr val="dk2"/>
                        </a:solidFill>
                        <a:latin typeface="Montserrat SemiBold"/>
                        <a:ea typeface="Montserrat SemiBold"/>
                        <a:cs typeface="Montserrat SemiBold"/>
                        <a:sym typeface="Montserrat SemiBold"/>
                      </a:endParaRPr>
                    </a:p>
                  </a:txBody>
                  <a:tcPr marL="90725" marR="90725" marT="0" marB="0">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dk1"/>
                    </a:solidFill>
                  </a:tcPr>
                </a:tc>
                <a:tc>
                  <a:txBody>
                    <a:bodyPr/>
                    <a:lstStyle/>
                    <a:p>
                      <a:pPr marL="0" marR="0" lvl="0" indent="0" algn="l" rtl="0">
                        <a:lnSpc>
                          <a:spcPct val="115000"/>
                        </a:lnSpc>
                        <a:spcBef>
                          <a:spcPts val="0"/>
                        </a:spcBef>
                        <a:spcAft>
                          <a:spcPts val="0"/>
                        </a:spcAft>
                        <a:buNone/>
                      </a:pPr>
                      <a:r>
                        <a:rPr lang="en-GB" sz="1300" b="1" i="0" u="none" strike="noStrike" cap="none">
                          <a:solidFill>
                            <a:schemeClr val="accent1"/>
                          </a:solidFill>
                          <a:latin typeface="Montserrat SemiBold"/>
                          <a:ea typeface="Montserrat SemiBold"/>
                          <a:cs typeface="Montserrat SemiBold"/>
                          <a:sym typeface="Montserrat SemiBold"/>
                        </a:rPr>
                        <a:t>Complete these boxes</a:t>
                      </a:r>
                      <a:endParaRPr sz="1300" b="1" i="0" u="none" strike="noStrike" cap="none">
                        <a:solidFill>
                          <a:schemeClr val="accent1"/>
                        </a:solidFill>
                        <a:latin typeface="Montserrat SemiBold"/>
                        <a:ea typeface="Montserrat SemiBold"/>
                        <a:cs typeface="Montserrat SemiBold"/>
                        <a:sym typeface="Montserrat SemiBold"/>
                      </a:endParaRPr>
                    </a:p>
                  </a:txBody>
                  <a:tcPr marL="90725" marR="90725" marT="0" marB="0" anchor="ctr">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052750">
                <a:tc>
                  <a:txBody>
                    <a:bodyPr/>
                    <a:lstStyle/>
                    <a:p>
                      <a:pPr marL="0" marR="0" lvl="0" indent="0" algn="l" rtl="0">
                        <a:lnSpc>
                          <a:spcPct val="115000"/>
                        </a:lnSpc>
                        <a:spcBef>
                          <a:spcPts val="0"/>
                        </a:spcBef>
                        <a:spcAft>
                          <a:spcPts val="0"/>
                        </a:spcAft>
                        <a:buNone/>
                      </a:pPr>
                      <a:r>
                        <a:rPr lang="en-GB" sz="1100" b="1" i="0" u="none" strike="noStrike" cap="none">
                          <a:solidFill>
                            <a:schemeClr val="dk2"/>
                          </a:solidFill>
                          <a:latin typeface="Montserrat SemiBold"/>
                          <a:ea typeface="Montserrat SemiBold"/>
                          <a:cs typeface="Montserrat SemiBold"/>
                          <a:sym typeface="Montserrat SemiBold"/>
                        </a:rPr>
                        <a:t>What does the SWOT tell you as actions? What can you do to exploit your strengths and opportunities? What weaknesses need correcting?</a:t>
                      </a:r>
                      <a:endParaRPr/>
                    </a:p>
                  </a:txBody>
                  <a:tcPr marL="90725" marR="90725" marT="0" marB="0" anchor="ctr">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endParaRPr sz="1200" b="1" i="0" u="none" strike="noStrike" cap="none">
                        <a:solidFill>
                          <a:schemeClr val="dk2"/>
                        </a:solidFill>
                        <a:latin typeface="Montserrat SemiBold"/>
                        <a:ea typeface="Montserrat SemiBold"/>
                        <a:cs typeface="Montserrat SemiBold"/>
                        <a:sym typeface="Montserrat SemiBold"/>
                      </a:endParaRPr>
                    </a:p>
                  </a:txBody>
                  <a:tcPr marL="90725" marR="90725" marT="0" marB="0">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912200">
                <a:tc>
                  <a:txBody>
                    <a:bodyPr/>
                    <a:lstStyle/>
                    <a:p>
                      <a:pPr marL="0" marR="0" lvl="0" indent="0" algn="l" rtl="0">
                        <a:lnSpc>
                          <a:spcPct val="115000"/>
                        </a:lnSpc>
                        <a:spcBef>
                          <a:spcPts val="0"/>
                        </a:spcBef>
                        <a:spcAft>
                          <a:spcPts val="0"/>
                        </a:spcAft>
                        <a:buNone/>
                      </a:pPr>
                      <a:r>
                        <a:rPr lang="en-GB" sz="1100" b="1" i="0" u="none" strike="noStrike" cap="none">
                          <a:solidFill>
                            <a:schemeClr val="dk2"/>
                          </a:solidFill>
                          <a:latin typeface="Montserrat SemiBold"/>
                          <a:ea typeface="Montserrat SemiBold"/>
                          <a:cs typeface="Montserrat SemiBold"/>
                          <a:sym typeface="Montserrat SemiBold"/>
                        </a:rPr>
                        <a:t>What is causing problems in the company ie the root cause of weaknesses?  Why are you beating the competition in certain areas?</a:t>
                      </a:r>
                      <a:endParaRPr/>
                    </a:p>
                  </a:txBody>
                  <a:tcPr marL="90725" marR="90725" marT="0" marB="0" anchor="ctr">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endParaRPr sz="1200" b="1" i="0" u="none" strike="noStrike" cap="none">
                        <a:solidFill>
                          <a:schemeClr val="dk2"/>
                        </a:solidFill>
                        <a:latin typeface="Montserrat SemiBold"/>
                        <a:ea typeface="Montserrat SemiBold"/>
                        <a:cs typeface="Montserrat SemiBold"/>
                        <a:sym typeface="Montserrat SemiBold"/>
                      </a:endParaRPr>
                    </a:p>
                  </a:txBody>
                  <a:tcPr marL="90725" marR="90725" marT="0" marB="0">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760875">
                <a:tc>
                  <a:txBody>
                    <a:bodyPr/>
                    <a:lstStyle/>
                    <a:p>
                      <a:pPr marL="0" marR="0" lvl="0" indent="0" algn="l" rtl="0">
                        <a:lnSpc>
                          <a:spcPct val="115000"/>
                        </a:lnSpc>
                        <a:spcBef>
                          <a:spcPts val="0"/>
                        </a:spcBef>
                        <a:spcAft>
                          <a:spcPts val="0"/>
                        </a:spcAft>
                        <a:buNone/>
                      </a:pPr>
                      <a:r>
                        <a:rPr lang="en-GB" sz="1100" b="1" i="0" u="none" strike="noStrike" cap="none">
                          <a:solidFill>
                            <a:schemeClr val="dk2"/>
                          </a:solidFill>
                          <a:latin typeface="Montserrat SemiBold"/>
                          <a:ea typeface="Montserrat SemiBold"/>
                          <a:cs typeface="Montserrat SemiBold"/>
                          <a:sym typeface="Montserrat SemiBold"/>
                        </a:rPr>
                        <a:t>Where are things getting better or worse for your company in its market?</a:t>
                      </a:r>
                      <a:endParaRPr/>
                    </a:p>
                  </a:txBody>
                  <a:tcPr marL="90725" marR="90725" marT="0" marB="0" anchor="ctr">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endParaRPr sz="1200" b="1" i="0" u="none" strike="noStrike" cap="none">
                        <a:solidFill>
                          <a:schemeClr val="dk2"/>
                        </a:solidFill>
                        <a:latin typeface="Montserrat SemiBold"/>
                        <a:ea typeface="Montserrat SemiBold"/>
                        <a:cs typeface="Montserrat SemiBold"/>
                        <a:sym typeface="Montserrat SemiBold"/>
                      </a:endParaRPr>
                    </a:p>
                  </a:txBody>
                  <a:tcPr marL="90725" marR="90725" marT="0" marB="0">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sp>
        <p:nvSpPr>
          <p:cNvPr id="659" name="Google Shape;659;p5"/>
          <p:cNvSpPr txBox="1"/>
          <p:nvPr/>
        </p:nvSpPr>
        <p:spPr>
          <a:xfrm>
            <a:off x="420050" y="1705975"/>
            <a:ext cx="108201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dk1"/>
                </a:solidFill>
                <a:latin typeface="Montserrat Light"/>
                <a:ea typeface="Montserrat Light"/>
                <a:cs typeface="Montserrat Light"/>
                <a:sym typeface="Montserrat Light"/>
              </a:rPr>
              <a:t>Conduct a SWOT analysis (Strengths, Weaknesses, Opportunities, Threats) to assess internal and external factors affecting the company’s strategic position. Identify the root causes of any performance gaps or challenges hindering the achievement of strategic objectives.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6"/>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Copyright © B2B Frameworks Ltd 2018</a:t>
            </a:r>
            <a:endParaRPr/>
          </a:p>
        </p:txBody>
      </p:sp>
      <p:sp>
        <p:nvSpPr>
          <p:cNvPr id="665" name="Google Shape;665;p6"/>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6</a:t>
            </a:fld>
            <a:endParaRPr/>
          </a:p>
        </p:txBody>
      </p:sp>
      <p:sp>
        <p:nvSpPr>
          <p:cNvPr id="666" name="Google Shape;666;p6"/>
          <p:cNvSpPr txBox="1">
            <a:spLocks noGrp="1"/>
          </p:cNvSpPr>
          <p:nvPr>
            <p:ph type="title"/>
          </p:nvPr>
        </p:nvSpPr>
        <p:spPr>
          <a:xfrm>
            <a:off x="298676" y="750470"/>
            <a:ext cx="11041872" cy="5100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Montserrat SemiBold"/>
              <a:buNone/>
            </a:pPr>
            <a:r>
              <a:rPr lang="en-GB" sz="2800"/>
              <a:t>Improve</a:t>
            </a:r>
            <a:r>
              <a:rPr lang="en-GB" sz="2800">
                <a:solidFill>
                  <a:schemeClr val="accent1"/>
                </a:solidFill>
              </a:rPr>
              <a:t>.</a:t>
            </a:r>
            <a:endParaRPr/>
          </a:p>
        </p:txBody>
      </p:sp>
      <p:graphicFrame>
        <p:nvGraphicFramePr>
          <p:cNvPr id="667" name="Google Shape;667;p6"/>
          <p:cNvGraphicFramePr/>
          <p:nvPr/>
        </p:nvGraphicFramePr>
        <p:xfrm>
          <a:off x="1406870" y="2869675"/>
          <a:ext cx="3000000" cy="3000000"/>
        </p:xfrm>
        <a:graphic>
          <a:graphicData uri="http://schemas.openxmlformats.org/drawingml/2006/table">
            <a:tbl>
              <a:tblPr firstRow="1" firstCol="1" bandRow="1">
                <a:noFill/>
                <a:tableStyleId>{5D14E2FD-C332-486F-97D5-201CD8014D76}</a:tableStyleId>
              </a:tblPr>
              <a:tblGrid>
                <a:gridCol w="4310225">
                  <a:extLst>
                    <a:ext uri="{9D8B030D-6E8A-4147-A177-3AD203B41FA5}">
                      <a16:colId xmlns:a16="http://schemas.microsoft.com/office/drawing/2014/main" val="20000"/>
                    </a:ext>
                  </a:extLst>
                </a:gridCol>
                <a:gridCol w="4961350">
                  <a:extLst>
                    <a:ext uri="{9D8B030D-6E8A-4147-A177-3AD203B41FA5}">
                      <a16:colId xmlns:a16="http://schemas.microsoft.com/office/drawing/2014/main" val="20001"/>
                    </a:ext>
                  </a:extLst>
                </a:gridCol>
              </a:tblGrid>
              <a:tr h="625800">
                <a:tc>
                  <a:txBody>
                    <a:bodyPr/>
                    <a:lstStyle/>
                    <a:p>
                      <a:pPr marL="0" marR="0" lvl="0" indent="0" algn="l" rtl="0">
                        <a:lnSpc>
                          <a:spcPct val="115000"/>
                        </a:lnSpc>
                        <a:spcBef>
                          <a:spcPts val="0"/>
                        </a:spcBef>
                        <a:spcAft>
                          <a:spcPts val="0"/>
                        </a:spcAft>
                        <a:buNone/>
                      </a:pPr>
                      <a:endParaRPr sz="1100" b="1" i="0" u="none" strike="noStrike" cap="none">
                        <a:solidFill>
                          <a:schemeClr val="dk2"/>
                        </a:solidFill>
                        <a:latin typeface="Montserrat SemiBold"/>
                        <a:ea typeface="Montserrat SemiBold"/>
                        <a:cs typeface="Montserrat SemiBold"/>
                        <a:sym typeface="Montserrat SemiBold"/>
                      </a:endParaRPr>
                    </a:p>
                  </a:txBody>
                  <a:tcPr marL="68575" marR="68575" marT="0" marB="0">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dk1"/>
                    </a:solidFill>
                  </a:tcPr>
                </a:tc>
                <a:tc>
                  <a:txBody>
                    <a:bodyPr/>
                    <a:lstStyle/>
                    <a:p>
                      <a:pPr marL="0" marR="0" lvl="0" indent="0" algn="l" rtl="0">
                        <a:lnSpc>
                          <a:spcPct val="115000"/>
                        </a:lnSpc>
                        <a:spcBef>
                          <a:spcPts val="0"/>
                        </a:spcBef>
                        <a:spcAft>
                          <a:spcPts val="0"/>
                        </a:spcAft>
                        <a:buNone/>
                      </a:pPr>
                      <a:r>
                        <a:rPr lang="en-GB" sz="1300" b="1" i="0" u="none" strike="noStrike" cap="none">
                          <a:solidFill>
                            <a:schemeClr val="accent1"/>
                          </a:solidFill>
                          <a:latin typeface="Montserrat SemiBold"/>
                          <a:ea typeface="Montserrat SemiBold"/>
                          <a:cs typeface="Montserrat SemiBold"/>
                          <a:sym typeface="Montserrat SemiBold"/>
                        </a:rPr>
                        <a:t>Complete these boxes</a:t>
                      </a:r>
                      <a:endParaRPr sz="1300" b="1" i="0" u="none" strike="noStrike" cap="none">
                        <a:solidFill>
                          <a:schemeClr val="accent1"/>
                        </a:solidFill>
                        <a:latin typeface="Montserrat SemiBold"/>
                        <a:ea typeface="Montserrat SemiBold"/>
                        <a:cs typeface="Montserrat SemiBold"/>
                        <a:sym typeface="Montserrat SemiBold"/>
                      </a:endParaRPr>
                    </a:p>
                  </a:txBody>
                  <a:tcPr marL="68575" marR="68575" marT="0" marB="0" anchor="ctr">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705050">
                <a:tc>
                  <a:txBody>
                    <a:bodyPr/>
                    <a:lstStyle/>
                    <a:p>
                      <a:pPr marL="0" marR="0" lvl="0" indent="0" algn="l" rtl="0">
                        <a:lnSpc>
                          <a:spcPct val="115000"/>
                        </a:lnSpc>
                        <a:spcBef>
                          <a:spcPts val="0"/>
                        </a:spcBef>
                        <a:spcAft>
                          <a:spcPts val="0"/>
                        </a:spcAft>
                        <a:buNone/>
                      </a:pPr>
                      <a:r>
                        <a:rPr lang="en-GB" sz="1100" b="1" i="0" u="none" strike="noStrike" cap="none">
                          <a:solidFill>
                            <a:schemeClr val="dk2"/>
                          </a:solidFill>
                          <a:latin typeface="Montserrat SemiBold"/>
                          <a:ea typeface="Montserrat SemiBold"/>
                          <a:cs typeface="Montserrat SemiBold"/>
                          <a:sym typeface="Montserrat SemiBold"/>
                        </a:rPr>
                        <a:t>What actions are required to head off any threats or exploit any opportunities?</a:t>
                      </a:r>
                      <a:endParaRPr/>
                    </a:p>
                  </a:txBody>
                  <a:tcPr marL="68575" marR="68575" marT="0" marB="0" anchor="ctr">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endParaRPr sz="1100" b="1" i="0" u="none" strike="noStrike" cap="none">
                        <a:solidFill>
                          <a:schemeClr val="dk2"/>
                        </a:solidFill>
                        <a:latin typeface="Montserrat SemiBold"/>
                        <a:ea typeface="Montserrat SemiBold"/>
                        <a:cs typeface="Montserrat SemiBold"/>
                        <a:sym typeface="Montserrat SemiBold"/>
                      </a:endParaRPr>
                    </a:p>
                  </a:txBody>
                  <a:tcPr marL="68575" marR="68575" marT="0" marB="0">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560950">
                <a:tc>
                  <a:txBody>
                    <a:bodyPr/>
                    <a:lstStyle/>
                    <a:p>
                      <a:pPr marL="0" marR="0" lvl="0" indent="0" algn="l" rtl="0">
                        <a:lnSpc>
                          <a:spcPct val="115000"/>
                        </a:lnSpc>
                        <a:spcBef>
                          <a:spcPts val="0"/>
                        </a:spcBef>
                        <a:spcAft>
                          <a:spcPts val="0"/>
                        </a:spcAft>
                        <a:buNone/>
                      </a:pPr>
                      <a:r>
                        <a:rPr lang="en-GB" sz="1100" b="1" i="0" u="none" strike="noStrike" cap="none">
                          <a:solidFill>
                            <a:schemeClr val="dk2"/>
                          </a:solidFill>
                          <a:latin typeface="Montserrat SemiBold"/>
                          <a:ea typeface="Montserrat SemiBold"/>
                          <a:cs typeface="Montserrat SemiBold"/>
                          <a:sym typeface="Montserrat SemiBold"/>
                        </a:rPr>
                        <a:t>What resources are required to make these changes?</a:t>
                      </a:r>
                      <a:endParaRPr/>
                    </a:p>
                  </a:txBody>
                  <a:tcPr marL="68575" marR="68575" marT="0" marB="0" anchor="ctr">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endParaRPr sz="1100" b="1" i="0" u="none" strike="noStrike" cap="none">
                        <a:solidFill>
                          <a:schemeClr val="dk2"/>
                        </a:solidFill>
                        <a:latin typeface="Montserrat SemiBold"/>
                        <a:ea typeface="Montserrat SemiBold"/>
                        <a:cs typeface="Montserrat SemiBold"/>
                        <a:sym typeface="Montserrat SemiBold"/>
                      </a:endParaRPr>
                    </a:p>
                  </a:txBody>
                  <a:tcPr marL="68575" marR="68575" marT="0" marB="0">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679725">
                <a:tc>
                  <a:txBody>
                    <a:bodyPr/>
                    <a:lstStyle/>
                    <a:p>
                      <a:pPr marL="0" marR="0" lvl="0" indent="0" algn="l" rtl="0">
                        <a:lnSpc>
                          <a:spcPct val="115000"/>
                        </a:lnSpc>
                        <a:spcBef>
                          <a:spcPts val="0"/>
                        </a:spcBef>
                        <a:spcAft>
                          <a:spcPts val="0"/>
                        </a:spcAft>
                        <a:buNone/>
                      </a:pPr>
                      <a:r>
                        <a:rPr lang="en-GB" sz="1100" b="1" i="0" u="none" strike="noStrike" cap="none">
                          <a:solidFill>
                            <a:schemeClr val="dk2"/>
                          </a:solidFill>
                          <a:latin typeface="Montserrat SemiBold"/>
                          <a:ea typeface="Montserrat SemiBold"/>
                          <a:cs typeface="Montserrat SemiBold"/>
                          <a:sym typeface="Montserrat SemiBold"/>
                        </a:rPr>
                        <a:t>What is the plan for improvements? Who will do what, by when and with what resources?</a:t>
                      </a:r>
                      <a:endParaRPr/>
                    </a:p>
                  </a:txBody>
                  <a:tcPr marL="68575" marR="68575" marT="0" marB="0" anchor="ctr">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endParaRPr sz="1100" b="1" i="0" u="none" strike="noStrike" cap="none">
                        <a:solidFill>
                          <a:schemeClr val="dk2"/>
                        </a:solidFill>
                        <a:latin typeface="Montserrat SemiBold"/>
                        <a:ea typeface="Montserrat SemiBold"/>
                        <a:cs typeface="Montserrat SemiBold"/>
                        <a:sym typeface="Montserrat SemiBold"/>
                      </a:endParaRPr>
                    </a:p>
                  </a:txBody>
                  <a:tcPr marL="68575" marR="68575" marT="0" marB="0">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sp>
        <p:nvSpPr>
          <p:cNvPr id="668" name="Google Shape;668;p6"/>
          <p:cNvSpPr txBox="1"/>
          <p:nvPr/>
        </p:nvSpPr>
        <p:spPr>
          <a:xfrm>
            <a:off x="336195" y="1609749"/>
            <a:ext cx="101115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dk1"/>
                </a:solidFill>
                <a:latin typeface="Montserrat Light"/>
                <a:ea typeface="Montserrat Light"/>
                <a:cs typeface="Montserrat Light"/>
                <a:sym typeface="Montserrat Light"/>
              </a:rPr>
              <a:t>Develop and implement strategic initiatives based on the analysis. This could involve changes to processes, resource allocation, technology adoption, or organisational structure. Introduce innovative solutions or practices to enhance your company’s competitiveness and align with strategic goals.</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7"/>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Copyright © B2B Frameworks Ltd 2018</a:t>
            </a:r>
            <a:endParaRPr/>
          </a:p>
        </p:txBody>
      </p:sp>
      <p:sp>
        <p:nvSpPr>
          <p:cNvPr id="674" name="Google Shape;674;p7"/>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7</a:t>
            </a:fld>
            <a:endParaRPr/>
          </a:p>
        </p:txBody>
      </p:sp>
      <p:sp>
        <p:nvSpPr>
          <p:cNvPr id="675" name="Google Shape;675;p7"/>
          <p:cNvSpPr txBox="1">
            <a:spLocks noGrp="1"/>
          </p:cNvSpPr>
          <p:nvPr>
            <p:ph type="title"/>
          </p:nvPr>
        </p:nvSpPr>
        <p:spPr>
          <a:xfrm>
            <a:off x="298676" y="750470"/>
            <a:ext cx="10457814" cy="5100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Montserrat SemiBold"/>
              <a:buNone/>
            </a:pPr>
            <a:r>
              <a:rPr lang="en-GB" sz="2700"/>
              <a:t>Controls</a:t>
            </a:r>
            <a:r>
              <a:rPr lang="en-GB" sz="2700">
                <a:solidFill>
                  <a:schemeClr val="lt1"/>
                </a:solidFill>
              </a:rPr>
              <a:t>.</a:t>
            </a:r>
            <a:endParaRPr sz="3500"/>
          </a:p>
        </p:txBody>
      </p:sp>
      <p:graphicFrame>
        <p:nvGraphicFramePr>
          <p:cNvPr id="676" name="Google Shape;676;p7"/>
          <p:cNvGraphicFramePr/>
          <p:nvPr/>
        </p:nvGraphicFramePr>
        <p:xfrm>
          <a:off x="1187539" y="2988760"/>
          <a:ext cx="3000000" cy="3000000"/>
        </p:xfrm>
        <a:graphic>
          <a:graphicData uri="http://schemas.openxmlformats.org/drawingml/2006/table">
            <a:tbl>
              <a:tblPr firstRow="1" firstCol="1" bandRow="1">
                <a:noFill/>
                <a:tableStyleId>{5D14E2FD-C332-486F-97D5-201CD8014D76}</a:tableStyleId>
              </a:tblPr>
              <a:tblGrid>
                <a:gridCol w="4928325">
                  <a:extLst>
                    <a:ext uri="{9D8B030D-6E8A-4147-A177-3AD203B41FA5}">
                      <a16:colId xmlns:a16="http://schemas.microsoft.com/office/drawing/2014/main" val="20000"/>
                    </a:ext>
                  </a:extLst>
                </a:gridCol>
                <a:gridCol w="4637875">
                  <a:extLst>
                    <a:ext uri="{9D8B030D-6E8A-4147-A177-3AD203B41FA5}">
                      <a16:colId xmlns:a16="http://schemas.microsoft.com/office/drawing/2014/main" val="20001"/>
                    </a:ext>
                  </a:extLst>
                </a:gridCol>
              </a:tblGrid>
              <a:tr h="543875">
                <a:tc>
                  <a:txBody>
                    <a:bodyPr/>
                    <a:lstStyle/>
                    <a:p>
                      <a:pPr marL="0" marR="0" lvl="0" indent="0" algn="l" rtl="0">
                        <a:lnSpc>
                          <a:spcPct val="115000"/>
                        </a:lnSpc>
                        <a:spcBef>
                          <a:spcPts val="0"/>
                        </a:spcBef>
                        <a:spcAft>
                          <a:spcPts val="0"/>
                        </a:spcAft>
                        <a:buNone/>
                      </a:pPr>
                      <a:endParaRPr sz="1100" b="1" i="0" u="none" strike="noStrike" cap="none">
                        <a:solidFill>
                          <a:schemeClr val="dk2"/>
                        </a:solidFill>
                        <a:latin typeface="Montserrat SemiBold"/>
                        <a:ea typeface="Montserrat SemiBold"/>
                        <a:cs typeface="Montserrat SemiBold"/>
                        <a:sym typeface="Montserrat SemiBold"/>
                      </a:endParaRPr>
                    </a:p>
                  </a:txBody>
                  <a:tcPr marL="89325" marR="89325" marT="0" marB="0">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dk1"/>
                    </a:solidFill>
                  </a:tcPr>
                </a:tc>
                <a:tc>
                  <a:txBody>
                    <a:bodyPr/>
                    <a:lstStyle/>
                    <a:p>
                      <a:pPr marL="0" marR="0" lvl="0" indent="0" algn="l" rtl="0">
                        <a:lnSpc>
                          <a:spcPct val="115000"/>
                        </a:lnSpc>
                        <a:spcBef>
                          <a:spcPts val="0"/>
                        </a:spcBef>
                        <a:spcAft>
                          <a:spcPts val="0"/>
                        </a:spcAft>
                        <a:buNone/>
                      </a:pPr>
                      <a:r>
                        <a:rPr lang="en-GB" sz="1300" b="1" i="0" u="none" strike="noStrike" cap="none">
                          <a:solidFill>
                            <a:schemeClr val="accent1"/>
                          </a:solidFill>
                          <a:latin typeface="Montserrat SemiBold"/>
                          <a:ea typeface="Montserrat SemiBold"/>
                          <a:cs typeface="Montserrat SemiBold"/>
                          <a:sym typeface="Montserrat SemiBold"/>
                        </a:rPr>
                        <a:t>Complete these boxes</a:t>
                      </a:r>
                      <a:endParaRPr sz="1300" b="1" i="0" u="none" strike="noStrike" cap="none">
                        <a:solidFill>
                          <a:schemeClr val="accent1"/>
                        </a:solidFill>
                        <a:latin typeface="Montserrat SemiBold"/>
                        <a:ea typeface="Montserrat SemiBold"/>
                        <a:cs typeface="Montserrat SemiBold"/>
                        <a:sym typeface="Montserrat SemiBold"/>
                      </a:endParaRPr>
                    </a:p>
                  </a:txBody>
                  <a:tcPr marL="89325" marR="89325" marT="0" marB="0" anchor="ctr">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61450">
                <a:tc>
                  <a:txBody>
                    <a:bodyPr/>
                    <a:lstStyle/>
                    <a:p>
                      <a:pPr marL="0" marR="0" lvl="0" indent="0" algn="l" rtl="0">
                        <a:lnSpc>
                          <a:spcPct val="115000"/>
                        </a:lnSpc>
                        <a:spcBef>
                          <a:spcPts val="0"/>
                        </a:spcBef>
                        <a:spcAft>
                          <a:spcPts val="0"/>
                        </a:spcAft>
                        <a:buNone/>
                      </a:pPr>
                      <a:r>
                        <a:rPr lang="en-GB" sz="1100" b="1" i="0" u="none" strike="noStrike" cap="none">
                          <a:solidFill>
                            <a:schemeClr val="dk2"/>
                          </a:solidFill>
                          <a:latin typeface="Montserrat SemiBold"/>
                          <a:ea typeface="Montserrat SemiBold"/>
                          <a:cs typeface="Montserrat SemiBold"/>
                          <a:sym typeface="Montserrat SemiBold"/>
                        </a:rPr>
                        <a:t>How will you control the steps you are taking to make improvements? What KPIs will you use?  Who will check and control them?</a:t>
                      </a:r>
                      <a:endParaRPr/>
                    </a:p>
                  </a:txBody>
                  <a:tcPr marL="89325" marR="89325" marT="0" marB="0" anchor="ctr">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endParaRPr sz="1100" b="1" i="0" u="none" strike="noStrike" cap="none">
                        <a:solidFill>
                          <a:schemeClr val="dk2"/>
                        </a:solidFill>
                        <a:latin typeface="Montserrat SemiBold"/>
                        <a:ea typeface="Montserrat SemiBold"/>
                        <a:cs typeface="Montserrat SemiBold"/>
                        <a:sym typeface="Montserrat SemiBold"/>
                      </a:endParaRPr>
                    </a:p>
                  </a:txBody>
                  <a:tcPr marL="89325" marR="89325" marT="0" marB="0">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801800">
                <a:tc>
                  <a:txBody>
                    <a:bodyPr/>
                    <a:lstStyle/>
                    <a:p>
                      <a:pPr marL="0" marR="0" lvl="0" indent="0" algn="l" rtl="0">
                        <a:lnSpc>
                          <a:spcPct val="115000"/>
                        </a:lnSpc>
                        <a:spcBef>
                          <a:spcPts val="0"/>
                        </a:spcBef>
                        <a:spcAft>
                          <a:spcPts val="0"/>
                        </a:spcAft>
                        <a:buNone/>
                      </a:pPr>
                      <a:r>
                        <a:rPr lang="en-GB" sz="1100" b="1" i="0" u="none" strike="noStrike" cap="none">
                          <a:solidFill>
                            <a:schemeClr val="dk2"/>
                          </a:solidFill>
                          <a:latin typeface="Montserrat SemiBold"/>
                          <a:ea typeface="Montserrat SemiBold"/>
                          <a:cs typeface="Montserrat SemiBold"/>
                          <a:sym typeface="Montserrat SemiBold"/>
                        </a:rPr>
                        <a:t>At what stage will you decide to make a course correction rather than hang on to see if things level out?</a:t>
                      </a:r>
                      <a:endParaRPr/>
                    </a:p>
                  </a:txBody>
                  <a:tcPr marL="89325" marR="89325" marT="0" marB="0" anchor="ctr">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endParaRPr sz="1100" b="1" i="0" u="none" strike="noStrike" cap="none">
                        <a:solidFill>
                          <a:schemeClr val="dk2"/>
                        </a:solidFill>
                        <a:latin typeface="Montserrat SemiBold"/>
                        <a:ea typeface="Montserrat SemiBold"/>
                        <a:cs typeface="Montserrat SemiBold"/>
                        <a:sym typeface="Montserrat SemiBold"/>
                      </a:endParaRPr>
                    </a:p>
                  </a:txBody>
                  <a:tcPr marL="89325" marR="89325" marT="0" marB="0">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bl>
          </a:graphicData>
        </a:graphic>
      </p:graphicFrame>
      <p:sp>
        <p:nvSpPr>
          <p:cNvPr id="677" name="Google Shape;677;p7"/>
          <p:cNvSpPr txBox="1"/>
          <p:nvPr/>
        </p:nvSpPr>
        <p:spPr>
          <a:xfrm>
            <a:off x="402726" y="1607025"/>
            <a:ext cx="107097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dk1"/>
                </a:solidFill>
                <a:latin typeface="Montserrat Light"/>
                <a:ea typeface="Montserrat Light"/>
                <a:cs typeface="Montserrat Light"/>
                <a:sym typeface="Montserrat Light"/>
              </a:rPr>
              <a:t>Establish metrics and key performance indicators to monitor the progress of strategic initiatives. Implement control mechanisms to ensure that the organisation continues to adapt and improve in response to changing circumstances.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g1f0d5f542ed_0_0"/>
          <p:cNvSpPr txBox="1">
            <a:spLocks noGrp="1"/>
          </p:cNvSpPr>
          <p:nvPr>
            <p:ph type="title"/>
          </p:nvPr>
        </p:nvSpPr>
        <p:spPr>
          <a:xfrm>
            <a:off x="333515" y="472411"/>
            <a:ext cx="5156100" cy="546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683" name="Google Shape;683;g1f0d5f542ed_0_0"/>
          <p:cNvSpPr txBox="1">
            <a:spLocks noGrp="1"/>
          </p:cNvSpPr>
          <p:nvPr>
            <p:ph type="ftr" idx="11"/>
          </p:nvPr>
        </p:nvSpPr>
        <p:spPr>
          <a:xfrm>
            <a:off x="4038600" y="6415984"/>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Copyright © B2B Frameworks Ltd 2018</a:t>
            </a:r>
            <a:endParaRPr/>
          </a:p>
        </p:txBody>
      </p:sp>
      <p:sp>
        <p:nvSpPr>
          <p:cNvPr id="684" name="Google Shape;684;g1f0d5f542ed_0_0"/>
          <p:cNvSpPr txBox="1">
            <a:spLocks noGrp="1"/>
          </p:cNvSpPr>
          <p:nvPr>
            <p:ph type="sldNum" idx="12"/>
          </p:nvPr>
        </p:nvSpPr>
        <p:spPr>
          <a:xfrm>
            <a:off x="231915" y="6415984"/>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8</a:t>
            </a:fld>
            <a:endParaRPr/>
          </a:p>
        </p:txBody>
      </p:sp>
      <p:sp>
        <p:nvSpPr>
          <p:cNvPr id="685" name="Google Shape;685;g1f0d5f542ed_0_0"/>
          <p:cNvSpPr/>
          <p:nvPr/>
        </p:nvSpPr>
        <p:spPr>
          <a:xfrm>
            <a:off x="484600" y="1310350"/>
            <a:ext cx="7853400" cy="440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686" name="Google Shape;686;g1f0d5f542ed_0_0"/>
          <p:cNvGrpSpPr/>
          <p:nvPr/>
        </p:nvGrpSpPr>
        <p:grpSpPr>
          <a:xfrm>
            <a:off x="0" y="1100016"/>
            <a:ext cx="1397787" cy="57996"/>
            <a:chOff x="0" y="1077191"/>
            <a:chExt cx="1397787" cy="57996"/>
          </a:xfrm>
        </p:grpSpPr>
        <p:sp>
          <p:nvSpPr>
            <p:cNvPr id="687" name="Google Shape;687;g1f0d5f542ed_0_0"/>
            <p:cNvSpPr/>
            <p:nvPr/>
          </p:nvSpPr>
          <p:spPr>
            <a:xfrm>
              <a:off x="1226931" y="1077191"/>
              <a:ext cx="170856" cy="57996"/>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8" name="Google Shape;688;g1f0d5f542ed_0_0"/>
            <p:cNvSpPr/>
            <p:nvPr/>
          </p:nvSpPr>
          <p:spPr>
            <a:xfrm>
              <a:off x="0" y="1077191"/>
              <a:ext cx="1288800" cy="57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689" name="Google Shape;689;g1f0d5f542ed_0_0"/>
          <p:cNvSpPr/>
          <p:nvPr/>
        </p:nvSpPr>
        <p:spPr>
          <a:xfrm>
            <a:off x="1689325" y="2482300"/>
            <a:ext cx="1619100" cy="26367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0" name="Google Shape;690;g1f0d5f542ed_0_0"/>
          <p:cNvSpPr txBox="1"/>
          <p:nvPr/>
        </p:nvSpPr>
        <p:spPr>
          <a:xfrm>
            <a:off x="1689325" y="2586925"/>
            <a:ext cx="16191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Montserrat"/>
                <a:ea typeface="Montserrat"/>
                <a:cs typeface="Montserrat"/>
                <a:sym typeface="Montserrat"/>
              </a:rPr>
              <a:t>DEFINE</a:t>
            </a:r>
            <a:endParaRPr b="1">
              <a:latin typeface="Montserrat"/>
              <a:ea typeface="Montserrat"/>
              <a:cs typeface="Montserrat"/>
              <a:sym typeface="Montserrat"/>
            </a:endParaRPr>
          </a:p>
        </p:txBody>
      </p:sp>
      <p:sp>
        <p:nvSpPr>
          <p:cNvPr id="691" name="Google Shape;691;g1f0d5f542ed_0_0"/>
          <p:cNvSpPr/>
          <p:nvPr/>
        </p:nvSpPr>
        <p:spPr>
          <a:xfrm>
            <a:off x="3432875" y="2482300"/>
            <a:ext cx="1619100" cy="26367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2" name="Google Shape;692;g1f0d5f542ed_0_0"/>
          <p:cNvSpPr txBox="1"/>
          <p:nvPr/>
        </p:nvSpPr>
        <p:spPr>
          <a:xfrm>
            <a:off x="3432875" y="2586925"/>
            <a:ext cx="16191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Montserrat"/>
                <a:ea typeface="Montserrat"/>
                <a:cs typeface="Montserrat"/>
                <a:sym typeface="Montserrat"/>
              </a:rPr>
              <a:t>MEASURE</a:t>
            </a:r>
            <a:endParaRPr b="1">
              <a:latin typeface="Montserrat"/>
              <a:ea typeface="Montserrat"/>
              <a:cs typeface="Montserrat"/>
              <a:sym typeface="Montserrat"/>
            </a:endParaRPr>
          </a:p>
        </p:txBody>
      </p:sp>
      <p:sp>
        <p:nvSpPr>
          <p:cNvPr id="693" name="Google Shape;693;g1f0d5f542ed_0_0"/>
          <p:cNvSpPr/>
          <p:nvPr/>
        </p:nvSpPr>
        <p:spPr>
          <a:xfrm>
            <a:off x="5176425" y="2482300"/>
            <a:ext cx="1619100" cy="26367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4" name="Google Shape;694;g1f0d5f542ed_0_0"/>
          <p:cNvSpPr txBox="1"/>
          <p:nvPr/>
        </p:nvSpPr>
        <p:spPr>
          <a:xfrm>
            <a:off x="5176425" y="2586925"/>
            <a:ext cx="16191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Montserrat"/>
                <a:ea typeface="Montserrat"/>
                <a:cs typeface="Montserrat"/>
                <a:sym typeface="Montserrat"/>
              </a:rPr>
              <a:t>ANALYSE</a:t>
            </a:r>
            <a:endParaRPr b="1">
              <a:latin typeface="Montserrat"/>
              <a:ea typeface="Montserrat"/>
              <a:cs typeface="Montserrat"/>
              <a:sym typeface="Montserrat"/>
            </a:endParaRPr>
          </a:p>
        </p:txBody>
      </p:sp>
      <p:sp>
        <p:nvSpPr>
          <p:cNvPr id="695" name="Google Shape;695;g1f0d5f542ed_0_0"/>
          <p:cNvSpPr/>
          <p:nvPr/>
        </p:nvSpPr>
        <p:spPr>
          <a:xfrm>
            <a:off x="6919975" y="2482300"/>
            <a:ext cx="1619100" cy="26367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6" name="Google Shape;696;g1f0d5f542ed_0_0"/>
          <p:cNvSpPr txBox="1"/>
          <p:nvPr/>
        </p:nvSpPr>
        <p:spPr>
          <a:xfrm>
            <a:off x="6919975" y="2586925"/>
            <a:ext cx="16191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Montserrat"/>
                <a:ea typeface="Montserrat"/>
                <a:cs typeface="Montserrat"/>
                <a:sym typeface="Montserrat"/>
              </a:rPr>
              <a:t>IMPROVE</a:t>
            </a:r>
            <a:endParaRPr b="1">
              <a:latin typeface="Montserrat"/>
              <a:ea typeface="Montserrat"/>
              <a:cs typeface="Montserrat"/>
              <a:sym typeface="Montserrat"/>
            </a:endParaRPr>
          </a:p>
        </p:txBody>
      </p:sp>
      <p:sp>
        <p:nvSpPr>
          <p:cNvPr id="697" name="Google Shape;697;g1f0d5f542ed_0_0"/>
          <p:cNvSpPr/>
          <p:nvPr/>
        </p:nvSpPr>
        <p:spPr>
          <a:xfrm>
            <a:off x="8663525" y="2482300"/>
            <a:ext cx="1619100" cy="26367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8" name="Google Shape;698;g1f0d5f542ed_0_0"/>
          <p:cNvSpPr txBox="1"/>
          <p:nvPr/>
        </p:nvSpPr>
        <p:spPr>
          <a:xfrm>
            <a:off x="8663525" y="2586925"/>
            <a:ext cx="16191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Montserrat"/>
                <a:ea typeface="Montserrat"/>
                <a:cs typeface="Montserrat"/>
                <a:sym typeface="Montserrat"/>
              </a:rPr>
              <a:t>CONTROL</a:t>
            </a:r>
            <a:endParaRPr b="1">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g1f0d5f542ed_0_10"/>
          <p:cNvSpPr txBox="1">
            <a:spLocks noGrp="1"/>
          </p:cNvSpPr>
          <p:nvPr>
            <p:ph type="title"/>
          </p:nvPr>
        </p:nvSpPr>
        <p:spPr>
          <a:xfrm>
            <a:off x="380563" y="3534859"/>
            <a:ext cx="5156100" cy="51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04" name="Google Shape;704;g1f0d5f542ed_0_10">
            <a:hlinkClick r:id="rId3"/>
          </p:cNvPr>
          <p:cNvSpPr/>
          <p:nvPr/>
        </p:nvSpPr>
        <p:spPr>
          <a:xfrm>
            <a:off x="579400" y="6025775"/>
            <a:ext cx="368700" cy="36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5" name="Google Shape;705;g1f0d5f542ed_0_10">
            <a:hlinkClick r:id="rId4"/>
          </p:cNvPr>
          <p:cNvSpPr/>
          <p:nvPr/>
        </p:nvSpPr>
        <p:spPr>
          <a:xfrm>
            <a:off x="1179875" y="6025775"/>
            <a:ext cx="368700" cy="3687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6" name="Google Shape;706;g1f0d5f542ed_0_10">
            <a:hlinkClick r:id="rId5"/>
          </p:cNvPr>
          <p:cNvSpPr/>
          <p:nvPr/>
        </p:nvSpPr>
        <p:spPr>
          <a:xfrm>
            <a:off x="1780350" y="6025775"/>
            <a:ext cx="368700" cy="3687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7" name="Google Shape;707;g1f0d5f542ed_0_10">
            <a:hlinkClick r:id="rId6"/>
          </p:cNvPr>
          <p:cNvSpPr/>
          <p:nvPr/>
        </p:nvSpPr>
        <p:spPr>
          <a:xfrm>
            <a:off x="2322875" y="6025775"/>
            <a:ext cx="368700" cy="3687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8" name="Google Shape;708;g1f0d5f542ed_0_10">
            <a:hlinkClick r:id="rId7"/>
          </p:cNvPr>
          <p:cNvSpPr/>
          <p:nvPr/>
        </p:nvSpPr>
        <p:spPr>
          <a:xfrm>
            <a:off x="537275" y="4687875"/>
            <a:ext cx="3192000" cy="31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683</Words>
  <Application>Microsoft Office PowerPoint</Application>
  <PresentationFormat>Widescreen</PresentationFormat>
  <Paragraphs>57</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Montserrat SemiBold</vt:lpstr>
      <vt:lpstr>Montserrat Light</vt:lpstr>
      <vt:lpstr>Montserrat Medium</vt:lpstr>
      <vt:lpstr>Montserrat</vt:lpstr>
      <vt:lpstr>Calibri</vt:lpstr>
      <vt:lpstr>Arial</vt:lpstr>
      <vt:lpstr>Office Theme</vt:lpstr>
      <vt:lpstr>DMAIC</vt:lpstr>
      <vt:lpstr>A business model for finding a competitive advantage.</vt:lpstr>
      <vt:lpstr>Define.</vt:lpstr>
      <vt:lpstr>Measure. </vt:lpstr>
      <vt:lpstr>Analyse.</vt:lpstr>
      <vt:lpstr>Improve.</vt:lpstr>
      <vt:lpstr>Controls.</vt:lpstr>
      <vt:lpstr>Editable framework.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DMAIC</dc:title>
  <dc:creator>Jayne Sanders</dc:creator>
  <cp:lastModifiedBy>Paul Hague</cp:lastModifiedBy>
  <cp:revision>1</cp:revision>
  <dcterms:created xsi:type="dcterms:W3CDTF">2023-10-26T17:10:16Z</dcterms:created>
  <dcterms:modified xsi:type="dcterms:W3CDTF">2024-02-11T16:04:38Z</dcterms:modified>
</cp:coreProperties>
</file>