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87" r:id="rId1"/>
    <p:sldMasterId id="2147483693" r:id="rId2"/>
    <p:sldMasterId id="2147483757" r:id="rId3"/>
  </p:sldMasterIdLst>
  <p:notesMasterIdLst>
    <p:notesMasterId r:id="rId8"/>
  </p:notesMasterIdLst>
  <p:handoutMasterIdLst>
    <p:handoutMasterId r:id="rId9"/>
  </p:handoutMasterIdLst>
  <p:sldIdLst>
    <p:sldId id="322" r:id="rId4"/>
    <p:sldId id="323" r:id="rId5"/>
    <p:sldId id="305" r:id="rId6"/>
    <p:sldId id="321" r:id="rId7"/>
  </p:sldIdLst>
  <p:sldSz cx="9144000" cy="5143500" type="screen16x9"/>
  <p:notesSz cx="6858000" cy="9144000"/>
  <p:embeddedFontLst>
    <p:embeddedFont>
      <p:font typeface="Signika" charset="0"/>
      <p:regular r:id="rId10"/>
      <p:bold r:id="rId11"/>
    </p:embeddedFont>
    <p:embeddedFont>
      <p:font typeface="Calibri" pitchFamily="34" charset="0"/>
      <p:regular r:id="rId12"/>
      <p:bold r:id="rId13"/>
      <p:italic r:id="rId14"/>
      <p:boldItalic r:id="rId15"/>
    </p:embeddedFont>
    <p:embeddedFont>
      <p:font typeface="Trebuchet MS" pitchFamily="34" charset="0"/>
      <p:regular r:id="rId16"/>
      <p:bold r:id="rId17"/>
      <p:italic r:id="rId18"/>
      <p:boldItalic r:id="rId19"/>
    </p:embeddedFont>
    <p:embeddedFont>
      <p:font typeface="ＭＳ Ｐゴシック" pitchFamily="34" charset="-128"/>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E20"/>
    <a:srgbClr val="7AC143"/>
    <a:srgbClr val="005596"/>
    <a:srgbClr val="1C2E53"/>
    <a:srgbClr val="C6F5FE"/>
    <a:srgbClr val="B7FFD8"/>
    <a:srgbClr val="63BE7B"/>
    <a:srgbClr val="B08600"/>
    <a:srgbClr val="FFFFFF"/>
    <a:srgbClr val="048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9017" autoAdjust="0"/>
  </p:normalViewPr>
  <p:slideViewPr>
    <p:cSldViewPr>
      <p:cViewPr varScale="1">
        <p:scale>
          <a:sx n="141" d="100"/>
          <a:sy n="141" d="100"/>
        </p:scale>
        <p:origin x="-102" y="-144"/>
      </p:cViewPr>
      <p:guideLst>
        <p:guide orient="horz" pos="162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71" d="100"/>
          <a:sy n="71" d="100"/>
        </p:scale>
        <p:origin x="-2861"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E264D6-7ED6-4CA1-A442-9257460BBDC5}" type="datetimeFigureOut">
              <a:rPr lang="en-GB" smtClean="0"/>
              <a:t>17/11/2018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12536A-F0E0-47A4-928A-992700AF41F1}" type="slidenum">
              <a:rPr lang="en-GB" smtClean="0"/>
              <a:t>‹#›</a:t>
            </a:fld>
            <a:endParaRPr lang="en-GB"/>
          </a:p>
        </p:txBody>
      </p:sp>
    </p:spTree>
    <p:extLst>
      <p:ext uri="{BB962C8B-B14F-4D97-AF65-F5344CB8AC3E}">
        <p14:creationId xmlns:p14="http://schemas.microsoft.com/office/powerpoint/2010/main" val="146278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77A22-0711-4BE3-BF7A-BBDC37C841FF}" type="datetimeFigureOut">
              <a:rPr lang="en-GB" smtClean="0"/>
              <a:t>17/11/2018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AFF0C-A17C-4945-A35B-C16FB851236C}" type="slidenum">
              <a:rPr lang="en-GB" smtClean="0"/>
              <a:t>‹#›</a:t>
            </a:fld>
            <a:endParaRPr lang="en-GB"/>
          </a:p>
        </p:txBody>
      </p:sp>
    </p:spTree>
    <p:extLst>
      <p:ext uri="{BB962C8B-B14F-4D97-AF65-F5344CB8AC3E}">
        <p14:creationId xmlns:p14="http://schemas.microsoft.com/office/powerpoint/2010/main" val="368970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AFF0C-A17C-4945-A35B-C16FB851236C}" type="slidenum">
              <a:rPr lang="en-GB" smtClean="0"/>
              <a:t>3</a:t>
            </a:fld>
            <a:endParaRPr lang="en-GB"/>
          </a:p>
        </p:txBody>
      </p:sp>
    </p:spTree>
    <p:extLst>
      <p:ext uri="{BB962C8B-B14F-4D97-AF65-F5344CB8AC3E}">
        <p14:creationId xmlns:p14="http://schemas.microsoft.com/office/powerpoint/2010/main" val="319211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AFF0C-A17C-4945-A35B-C16FB851236C}" type="slidenum">
              <a:rPr lang="en-GB" smtClean="0"/>
              <a:t>4</a:t>
            </a:fld>
            <a:endParaRPr lang="en-GB"/>
          </a:p>
        </p:txBody>
      </p:sp>
    </p:spTree>
    <p:extLst>
      <p:ext uri="{BB962C8B-B14F-4D97-AF65-F5344CB8AC3E}">
        <p14:creationId xmlns:p14="http://schemas.microsoft.com/office/powerpoint/2010/main" val="319211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4" name="Content Placeholder 3"/>
          <p:cNvSpPr>
            <a:spLocks noGrp="1"/>
          </p:cNvSpPr>
          <p:nvPr>
            <p:ph sz="quarter" idx="10"/>
          </p:nvPr>
        </p:nvSpPr>
        <p:spPr>
          <a:xfrm>
            <a:off x="447675" y="1113588"/>
            <a:ext cx="8226000" cy="3058362"/>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
        <p:nvSpPr>
          <p:cNvPr id="5" name="TextBox 4"/>
          <p:cNvSpPr txBox="1"/>
          <p:nvPr userDrawn="1"/>
        </p:nvSpPr>
        <p:spPr>
          <a:xfrm>
            <a:off x="3419872" y="4918673"/>
            <a:ext cx="1440160" cy="184666"/>
          </a:xfrm>
          <a:prstGeom prst="rect">
            <a:avLst/>
          </a:prstGeom>
          <a:noFill/>
        </p:spPr>
        <p:txBody>
          <a:bodyPr wrap="square" rtlCol="0">
            <a:spAutoFit/>
          </a:bodyPr>
          <a:lstStyle/>
          <a:p>
            <a:r>
              <a:rPr lang="en-GB" sz="600" b="0" dirty="0" smtClean="0">
                <a:latin typeface="+mj-lt"/>
              </a:rPr>
              <a:t>Copyright © B2B Frameworks Ltd 2018</a:t>
            </a:r>
          </a:p>
        </p:txBody>
      </p:sp>
    </p:spTree>
    <p:extLst>
      <p:ext uri="{BB962C8B-B14F-4D97-AF65-F5344CB8AC3E}">
        <p14:creationId xmlns:p14="http://schemas.microsoft.com/office/powerpoint/2010/main" val="7397693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2B Three Column">
    <p:spTree>
      <p:nvGrpSpPr>
        <p:cNvPr id="1" name=""/>
        <p:cNvGrpSpPr/>
        <p:nvPr/>
      </p:nvGrpSpPr>
      <p:grpSpPr>
        <a:xfrm>
          <a:off x="0" y="0"/>
          <a:ext cx="0" cy="0"/>
          <a:chOff x="0" y="0"/>
          <a:chExt cx="0" cy="0"/>
        </a:xfrm>
      </p:grpSpPr>
      <p:sp>
        <p:nvSpPr>
          <p:cNvPr id="3" name="Content Placeholder 2"/>
          <p:cNvSpPr>
            <a:spLocks noGrp="1"/>
          </p:cNvSpPr>
          <p:nvPr>
            <p:ph sz="quarter" idx="43"/>
          </p:nvPr>
        </p:nvSpPr>
        <p:spPr>
          <a:xfrm>
            <a:off x="450451"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quarter" idx="44"/>
          </p:nvPr>
        </p:nvSpPr>
        <p:spPr>
          <a:xfrm>
            <a:off x="3278319"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sz="quarter" idx="45"/>
          </p:nvPr>
        </p:nvSpPr>
        <p:spPr>
          <a:xfrm>
            <a:off x="6114652"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8" name="Text Placeholder 2"/>
          <p:cNvSpPr>
            <a:spLocks noGrp="1"/>
          </p:cNvSpPr>
          <p:nvPr>
            <p:ph type="body" sz="quarter" idx="30" hasCustomPrompt="1"/>
          </p:nvPr>
        </p:nvSpPr>
        <p:spPr>
          <a:xfrm>
            <a:off x="2236180" y="4710420"/>
            <a:ext cx="4824000" cy="310500"/>
          </a:xfrm>
          <a:prstGeom prst="rect">
            <a:avLst/>
          </a:prstGeom>
        </p:spPr>
        <p:txBody>
          <a:bodyP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9"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12"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16093525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2B Quote Box Page">
    <p:spTree>
      <p:nvGrpSpPr>
        <p:cNvPr id="1" name=""/>
        <p:cNvGrpSpPr/>
        <p:nvPr/>
      </p:nvGrpSpPr>
      <p:grpSpPr>
        <a:xfrm>
          <a:off x="0" y="0"/>
          <a:ext cx="0" cy="0"/>
          <a:chOff x="0" y="0"/>
          <a:chExt cx="0" cy="0"/>
        </a:xfrm>
      </p:grpSpPr>
      <p:sp>
        <p:nvSpPr>
          <p:cNvPr id="25" name="Text Placeholder 16"/>
          <p:cNvSpPr>
            <a:spLocks noGrp="1"/>
          </p:cNvSpPr>
          <p:nvPr>
            <p:ph type="body" sz="quarter" idx="15"/>
          </p:nvPr>
        </p:nvSpPr>
        <p:spPr>
          <a:xfrm>
            <a:off x="467545" y="1124535"/>
            <a:ext cx="3970319" cy="1242138"/>
          </a:xfrm>
          <a:prstGeom prst="wedgeRoundRectCallout">
            <a:avLst>
              <a:gd name="adj1" fmla="val -33433"/>
              <a:gd name="adj2" fmla="val 62500"/>
              <a:gd name="adj3" fmla="val 16667"/>
            </a:avLst>
          </a:prstGeom>
          <a:ln>
            <a:solidFill>
              <a:schemeClr val="accent1"/>
            </a:solidFill>
          </a:ln>
        </p:spPr>
        <p:style>
          <a:lnRef idx="2">
            <a:schemeClr val="accent3"/>
          </a:lnRef>
          <a:fillRef idx="1">
            <a:schemeClr val="lt1"/>
          </a:fillRef>
          <a:effectRef idx="0">
            <a:schemeClr val="accent3"/>
          </a:effectRef>
          <a:fontRef idx="none"/>
        </p:style>
        <p:txBody>
          <a:bodyPr vert="horz" lIns="144000" tIns="46800" rIns="108000" bIns="0" anchor="ctr" anchorCtr="0"/>
          <a:lstStyle>
            <a:lvl1pPr marL="0" indent="0" algn="ctr">
              <a:lnSpc>
                <a:spcPts val="1400"/>
              </a:lnSpc>
              <a:buFontTx/>
              <a:buNone/>
              <a:defRPr sz="1200">
                <a:ln>
                  <a:noFill/>
                </a:ln>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27" name="Text Placeholder 16"/>
          <p:cNvSpPr>
            <a:spLocks noGrp="1"/>
          </p:cNvSpPr>
          <p:nvPr>
            <p:ph type="body" sz="quarter" idx="16"/>
          </p:nvPr>
        </p:nvSpPr>
        <p:spPr>
          <a:xfrm>
            <a:off x="4709345" y="11245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30" name="Text Placeholder 16"/>
          <p:cNvSpPr>
            <a:spLocks noGrp="1"/>
          </p:cNvSpPr>
          <p:nvPr>
            <p:ph type="body" sz="quarter" idx="17" hasCustomPrompt="1"/>
          </p:nvPr>
        </p:nvSpPr>
        <p:spPr>
          <a:xfrm>
            <a:off x="467545" y="27628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GB" dirty="0" smtClean="0"/>
              <a:t>Click to add text</a:t>
            </a:r>
          </a:p>
        </p:txBody>
      </p:sp>
      <p:sp>
        <p:nvSpPr>
          <p:cNvPr id="31" name="Text Placeholder 16"/>
          <p:cNvSpPr>
            <a:spLocks noGrp="1"/>
          </p:cNvSpPr>
          <p:nvPr>
            <p:ph type="body" sz="quarter" idx="18"/>
          </p:nvPr>
        </p:nvSpPr>
        <p:spPr>
          <a:xfrm>
            <a:off x="4709345" y="27628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9" name="Text Placeholder 2"/>
          <p:cNvSpPr>
            <a:spLocks noGrp="1"/>
          </p:cNvSpPr>
          <p:nvPr>
            <p:ph type="body" sz="quarter" idx="30" hasCustomPrompt="1"/>
          </p:nvPr>
        </p:nvSpPr>
        <p:spPr>
          <a:xfrm>
            <a:off x="2236180" y="4710420"/>
            <a:ext cx="4824000" cy="310500"/>
          </a:xfrm>
          <a:prstGeom prst="rect">
            <a:avLst/>
          </a:prstGeom>
        </p:spPr>
        <p:txBody>
          <a:bodyP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10"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11"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29233577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Text Placeholder 3"/>
          <p:cNvSpPr>
            <a:spLocks noGrp="1"/>
          </p:cNvSpPr>
          <p:nvPr>
            <p:ph type="body" sz="quarter" idx="14" hasCustomPrompt="1"/>
          </p:nvPr>
        </p:nvSpPr>
        <p:spPr>
          <a:xfrm>
            <a:off x="432000" y="1798200"/>
            <a:ext cx="8244456" cy="2393730"/>
          </a:xfrm>
          <a:prstGeom prst="rect">
            <a:avLst/>
          </a:prstGeom>
        </p:spPr>
        <p:txBody>
          <a:bodyPr lIns="0" tIns="0" rIns="0" bIns="0"/>
          <a:lstStyle>
            <a:lvl1pPr marL="540000" indent="-540000">
              <a:lnSpc>
                <a:spcPct val="100000"/>
              </a:lnSpc>
              <a:spcBef>
                <a:spcPts val="0"/>
              </a:spcBef>
              <a:spcAft>
                <a:spcPts val="600"/>
              </a:spcAft>
              <a:buFontTx/>
              <a:buNone/>
              <a:defRPr sz="2800" b="0" i="0">
                <a:solidFill>
                  <a:srgbClr val="005596"/>
                </a:solidFill>
                <a:latin typeface="Calibri" panose="020F0502020204030204" pitchFamily="34" charset="0"/>
                <a:cs typeface="Trebuchet MS"/>
              </a:defRPr>
            </a:lvl1pPr>
          </a:lstStyle>
          <a:p>
            <a:pPr>
              <a:lnSpc>
                <a:spcPts val="2040"/>
              </a:lnSpc>
            </a:pPr>
            <a:r>
              <a:rPr lang="en-GB" b="1" dirty="0" smtClean="0"/>
              <a:t>1. </a:t>
            </a:r>
            <a:endParaRPr lang="en-US" dirty="0"/>
          </a:p>
        </p:txBody>
      </p:sp>
      <p:sp>
        <p:nvSpPr>
          <p:cNvPr id="14" name="Title 2"/>
          <p:cNvSpPr>
            <a:spLocks noGrp="1"/>
          </p:cNvSpPr>
          <p:nvPr>
            <p:ph type="title" hasCustomPrompt="1"/>
          </p:nvPr>
        </p:nvSpPr>
        <p:spPr>
          <a:xfrm>
            <a:off x="432000" y="627460"/>
            <a:ext cx="8244000" cy="540000"/>
          </a:xfrm>
          <a:prstGeom prst="rect">
            <a:avLst/>
          </a:prstGeom>
        </p:spPr>
        <p:txBody>
          <a:bodyPr vert="horz" lIns="0" tIns="0" rIns="0" bIns="0">
            <a:normAutofit/>
          </a:bodyPr>
          <a:lstStyle>
            <a:lvl1pPr>
              <a:defRPr lang="en-GB" sz="2800" b="0" i="0" dirty="0">
                <a:solidFill>
                  <a:srgbClr val="005596"/>
                </a:solidFill>
                <a:latin typeface="Signika" pitchFamily="50" charset="0"/>
                <a:cs typeface="Signika" pitchFamily="50" charset="0"/>
              </a:defRPr>
            </a:lvl1pPr>
          </a:lstStyle>
          <a:p>
            <a:pPr marL="0" lvl="0" indent="0">
              <a:spcBef>
                <a:spcPct val="20000"/>
              </a:spcBef>
              <a:buFontTx/>
              <a:buNone/>
            </a:pPr>
            <a:r>
              <a:rPr lang="en-US" dirty="0" smtClean="0"/>
              <a:t>Appendix A:</a:t>
            </a:r>
            <a:endParaRPr lang="en-GB" dirty="0"/>
          </a:p>
        </p:txBody>
      </p:sp>
      <p:sp>
        <p:nvSpPr>
          <p:cNvPr id="5"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Tree>
    <p:extLst>
      <p:ext uri="{BB962C8B-B14F-4D97-AF65-F5344CB8AC3E}">
        <p14:creationId xmlns:p14="http://schemas.microsoft.com/office/powerpoint/2010/main" val="12832788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6" name="Picture 5" descr="C:\Users\Colette Stevens\AppData\Local\Microsoft\Windows\Temporary Internet Files\Content.Outlook\H4M5LI8U\back page footer-14 (2).png"/>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r="33033" b="12874"/>
          <a:stretch/>
        </p:blipFill>
        <p:spPr bwMode="auto">
          <a:xfrm>
            <a:off x="0" y="1563638"/>
            <a:ext cx="9144000" cy="2993122"/>
          </a:xfrm>
          <a:prstGeom prst="rect">
            <a:avLst/>
          </a:prstGeom>
          <a:noFill/>
          <a:ln>
            <a:noFill/>
          </a:ln>
        </p:spPr>
      </p:pic>
    </p:spTree>
    <p:extLst>
      <p:ext uri="{BB962C8B-B14F-4D97-AF65-F5344CB8AC3E}">
        <p14:creationId xmlns:p14="http://schemas.microsoft.com/office/powerpoint/2010/main" val="19433907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ront Pag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2050"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045" y="4246984"/>
            <a:ext cx="2232000" cy="63490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6"/>
          <p:cNvSpPr>
            <a:spLocks noGrp="1"/>
          </p:cNvSpPr>
          <p:nvPr>
            <p:ph type="title" hasCustomPrompt="1"/>
          </p:nvPr>
        </p:nvSpPr>
        <p:spPr>
          <a:xfrm>
            <a:off x="179512" y="195486"/>
            <a:ext cx="4998557" cy="2380346"/>
          </a:xfrm>
          <a:prstGeom prst="rect">
            <a:avLst/>
          </a:prstGeom>
        </p:spPr>
        <p:txBody>
          <a:bodyPr vert="horz" lIns="91440" tIns="45720" rIns="91440" bIns="45720" rtlCol="0" anchor="t">
            <a:normAutofit/>
          </a:bodyPr>
          <a:lstStyle>
            <a:lvl1pPr>
              <a:defRPr lang="en-GB" dirty="0">
                <a:solidFill>
                  <a:schemeClr val="bg1"/>
                </a:solidFill>
                <a:cs typeface="Trebuchet MS"/>
              </a:defRPr>
            </a:lvl1pPr>
          </a:lstStyle>
          <a:p>
            <a:pPr marL="0" lvl="0" indent="0">
              <a:spcBef>
                <a:spcPts val="0"/>
              </a:spcBef>
              <a:buClr>
                <a:schemeClr val="accent3"/>
              </a:buClr>
              <a:buFont typeface="Arial" panose="020B0604020202020204" pitchFamily="34" charset="0"/>
              <a:buNone/>
            </a:pPr>
            <a:r>
              <a:rPr lang="en-US" dirty="0" smtClean="0"/>
              <a:t>Report Heading</a:t>
            </a:r>
            <a:endParaRPr lang="en-GB" dirty="0"/>
          </a:p>
        </p:txBody>
      </p:sp>
      <p:sp>
        <p:nvSpPr>
          <p:cNvPr id="7" name="Rectangle 2"/>
          <p:cNvSpPr/>
          <p:nvPr userDrawn="1"/>
        </p:nvSpPr>
        <p:spPr>
          <a:xfrm>
            <a:off x="3487118" y="0"/>
            <a:ext cx="5661252" cy="5143501"/>
          </a:xfrm>
          <a:custGeom>
            <a:avLst/>
            <a:gdLst>
              <a:gd name="connsiteX0" fmla="*/ 1876970 w 5661252"/>
              <a:gd name="connsiteY0" fmla="*/ 0 h 5143501"/>
              <a:gd name="connsiteX1" fmla="*/ 1876970 w 5661252"/>
              <a:gd name="connsiteY1" fmla="*/ 1 h 5143501"/>
              <a:gd name="connsiteX2" fmla="*/ 5661252 w 5661252"/>
              <a:gd name="connsiteY2" fmla="*/ 1 h 5143501"/>
              <a:gd name="connsiteX3" fmla="*/ 5661252 w 5661252"/>
              <a:gd name="connsiteY3" fmla="*/ 5143501 h 5143501"/>
              <a:gd name="connsiteX4" fmla="*/ 1866428 w 5661252"/>
              <a:gd name="connsiteY4" fmla="*/ 5143501 h 5143501"/>
              <a:gd name="connsiteX5" fmla="*/ 1866428 w 5661252"/>
              <a:gd name="connsiteY5" fmla="*/ 5143500 h 5143501"/>
              <a:gd name="connsiteX6" fmla="*/ 0 w 5661252"/>
              <a:gd name="connsiteY6" fmla="*/ 5143500 h 5143501"/>
              <a:gd name="connsiteX7" fmla="*/ 1866428 w 5661252"/>
              <a:gd name="connsiteY7" fmla="*/ 28962 h 5143501"/>
              <a:gd name="connsiteX8" fmla="*/ 1866428 w 5661252"/>
              <a:gd name="connsiteY8" fmla="*/ 1 h 5143501"/>
              <a:gd name="connsiteX9" fmla="*/ 1876970 w 5661252"/>
              <a:gd name="connsiteY9" fmla="*/ 1 h 5143501"/>
              <a:gd name="connsiteX10" fmla="*/ 1876970 w 5661252"/>
              <a:gd name="connsiteY10" fmla="*/ 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1252" h="5143501">
                <a:moveTo>
                  <a:pt x="1876970" y="0"/>
                </a:moveTo>
                <a:lnTo>
                  <a:pt x="1876970" y="1"/>
                </a:lnTo>
                <a:lnTo>
                  <a:pt x="5661252" y="1"/>
                </a:lnTo>
                <a:lnTo>
                  <a:pt x="5661252" y="5143501"/>
                </a:lnTo>
                <a:lnTo>
                  <a:pt x="1866428" y="5143501"/>
                </a:lnTo>
                <a:lnTo>
                  <a:pt x="1866428" y="5143500"/>
                </a:lnTo>
                <a:lnTo>
                  <a:pt x="0" y="5143500"/>
                </a:lnTo>
                <a:lnTo>
                  <a:pt x="1866428" y="28962"/>
                </a:lnTo>
                <a:lnTo>
                  <a:pt x="1866428" y="1"/>
                </a:lnTo>
                <a:lnTo>
                  <a:pt x="1876970" y="1"/>
                </a:lnTo>
                <a:lnTo>
                  <a:pt x="187697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50" b="0" dirty="0">
              <a:ln>
                <a:solidFill>
                  <a:srgbClr val="BEC0C2"/>
                </a:solidFill>
              </a:ln>
            </a:endParaRPr>
          </a:p>
        </p:txBody>
      </p:sp>
      <p:sp>
        <p:nvSpPr>
          <p:cNvPr id="5" name="Picture Placeholder 4"/>
          <p:cNvSpPr>
            <a:spLocks noGrp="1"/>
          </p:cNvSpPr>
          <p:nvPr>
            <p:ph type="pic" sz="quarter" idx="10"/>
          </p:nvPr>
        </p:nvSpPr>
        <p:spPr>
          <a:xfrm>
            <a:off x="3468102" y="-3862"/>
            <a:ext cx="5681721" cy="514313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2819400 w 3733800"/>
              <a:gd name="connsiteY0" fmla="*/ 0 h 3746500"/>
              <a:gd name="connsiteX1" fmla="*/ 3733800 w 3733800"/>
              <a:gd name="connsiteY1" fmla="*/ 0 h 3746500"/>
              <a:gd name="connsiteX2" fmla="*/ 3733800 w 3733800"/>
              <a:gd name="connsiteY2" fmla="*/ 914400 h 3746500"/>
              <a:gd name="connsiteX3" fmla="*/ 0 w 3733800"/>
              <a:gd name="connsiteY3" fmla="*/ 3746500 h 3746500"/>
              <a:gd name="connsiteX4" fmla="*/ 2819400 w 3733800"/>
              <a:gd name="connsiteY4" fmla="*/ 0 h 3746500"/>
              <a:gd name="connsiteX0" fmla="*/ 2819400 w 5638800"/>
              <a:gd name="connsiteY0" fmla="*/ 0 h 3746500"/>
              <a:gd name="connsiteX1" fmla="*/ 3733800 w 5638800"/>
              <a:gd name="connsiteY1" fmla="*/ 0 h 3746500"/>
              <a:gd name="connsiteX2" fmla="*/ 5638800 w 5638800"/>
              <a:gd name="connsiteY2" fmla="*/ 3746500 h 3746500"/>
              <a:gd name="connsiteX3" fmla="*/ 0 w 5638800"/>
              <a:gd name="connsiteY3" fmla="*/ 3746500 h 3746500"/>
              <a:gd name="connsiteX4" fmla="*/ 2819400 w 5638800"/>
              <a:gd name="connsiteY4" fmla="*/ 0 h 3746500"/>
              <a:gd name="connsiteX0" fmla="*/ 2819400 w 5651500"/>
              <a:gd name="connsiteY0" fmla="*/ 1435100 h 5181600"/>
              <a:gd name="connsiteX1" fmla="*/ 5651500 w 5651500"/>
              <a:gd name="connsiteY1" fmla="*/ 0 h 5181600"/>
              <a:gd name="connsiteX2" fmla="*/ 5638800 w 5651500"/>
              <a:gd name="connsiteY2" fmla="*/ 5181600 h 5181600"/>
              <a:gd name="connsiteX3" fmla="*/ 0 w 5651500"/>
              <a:gd name="connsiteY3" fmla="*/ 5181600 h 5181600"/>
              <a:gd name="connsiteX4" fmla="*/ 2819400 w 5651500"/>
              <a:gd name="connsiteY4" fmla="*/ 1435100 h 5181600"/>
              <a:gd name="connsiteX0" fmla="*/ 1879600 w 5651500"/>
              <a:gd name="connsiteY0" fmla="*/ 0 h 5194300"/>
              <a:gd name="connsiteX1" fmla="*/ 5651500 w 5651500"/>
              <a:gd name="connsiteY1" fmla="*/ 12700 h 5194300"/>
              <a:gd name="connsiteX2" fmla="*/ 5638800 w 5651500"/>
              <a:gd name="connsiteY2" fmla="*/ 5194300 h 5194300"/>
              <a:gd name="connsiteX3" fmla="*/ 0 w 5651500"/>
              <a:gd name="connsiteY3" fmla="*/ 5194300 h 5194300"/>
              <a:gd name="connsiteX4" fmla="*/ 1879600 w 5651500"/>
              <a:gd name="connsiteY4" fmla="*/ 0 h 5194300"/>
              <a:gd name="connsiteX0" fmla="*/ 1887220 w 5659120"/>
              <a:gd name="connsiteY0" fmla="*/ 0 h 5194300"/>
              <a:gd name="connsiteX1" fmla="*/ 5659120 w 5659120"/>
              <a:gd name="connsiteY1" fmla="*/ 12700 h 5194300"/>
              <a:gd name="connsiteX2" fmla="*/ 5646420 w 5659120"/>
              <a:gd name="connsiteY2" fmla="*/ 5194300 h 5194300"/>
              <a:gd name="connsiteX3" fmla="*/ 0 w 5659120"/>
              <a:gd name="connsiteY3" fmla="*/ 5194300 h 5194300"/>
              <a:gd name="connsiteX4" fmla="*/ 1887220 w 5659120"/>
              <a:gd name="connsiteY4" fmla="*/ 0 h 5194300"/>
              <a:gd name="connsiteX0" fmla="*/ 1887220 w 5659120"/>
              <a:gd name="connsiteY0" fmla="*/ 0 h 5194300"/>
              <a:gd name="connsiteX1" fmla="*/ 5659120 w 5659120"/>
              <a:gd name="connsiteY1" fmla="*/ 12700 h 5194300"/>
              <a:gd name="connsiteX2" fmla="*/ 5646420 w 5659120"/>
              <a:gd name="connsiteY2" fmla="*/ 5171440 h 5194300"/>
              <a:gd name="connsiteX3" fmla="*/ 0 w 5659120"/>
              <a:gd name="connsiteY3" fmla="*/ 5194300 h 5194300"/>
              <a:gd name="connsiteX4" fmla="*/ 1887220 w 5659120"/>
              <a:gd name="connsiteY4" fmla="*/ 0 h 5194300"/>
              <a:gd name="connsiteX0" fmla="*/ 1868684 w 5659120"/>
              <a:gd name="connsiteY0" fmla="*/ 12013 h 5181600"/>
              <a:gd name="connsiteX1" fmla="*/ 5659120 w 5659120"/>
              <a:gd name="connsiteY1" fmla="*/ 0 h 5181600"/>
              <a:gd name="connsiteX2" fmla="*/ 5646420 w 5659120"/>
              <a:gd name="connsiteY2" fmla="*/ 5158740 h 5181600"/>
              <a:gd name="connsiteX3" fmla="*/ 0 w 5659120"/>
              <a:gd name="connsiteY3" fmla="*/ 5181600 h 5181600"/>
              <a:gd name="connsiteX4" fmla="*/ 1868684 w 5659120"/>
              <a:gd name="connsiteY4" fmla="*/ 12013 h 5181600"/>
              <a:gd name="connsiteX0" fmla="*/ 1868684 w 5646563"/>
              <a:gd name="connsiteY0" fmla="*/ 0 h 5169587"/>
              <a:gd name="connsiteX1" fmla="*/ 5563870 w 5646563"/>
              <a:gd name="connsiteY1" fmla="*/ 64188 h 5169587"/>
              <a:gd name="connsiteX2" fmla="*/ 5646420 w 5646563"/>
              <a:gd name="connsiteY2" fmla="*/ 5146727 h 5169587"/>
              <a:gd name="connsiteX3" fmla="*/ 0 w 5646563"/>
              <a:gd name="connsiteY3" fmla="*/ 5169587 h 5169587"/>
              <a:gd name="connsiteX4" fmla="*/ 1868684 w 5646563"/>
              <a:gd name="connsiteY4" fmla="*/ 0 h 5169587"/>
              <a:gd name="connsiteX0" fmla="*/ 1868684 w 5654357"/>
              <a:gd name="connsiteY0" fmla="*/ 0 h 5169587"/>
              <a:gd name="connsiteX1" fmla="*/ 5654357 w 5654357"/>
              <a:gd name="connsiteY1" fmla="*/ 2275 h 5169587"/>
              <a:gd name="connsiteX2" fmla="*/ 5646420 w 5654357"/>
              <a:gd name="connsiteY2" fmla="*/ 5146727 h 5169587"/>
              <a:gd name="connsiteX3" fmla="*/ 0 w 5654357"/>
              <a:gd name="connsiteY3" fmla="*/ 5169587 h 5169587"/>
              <a:gd name="connsiteX4" fmla="*/ 1868684 w 5654357"/>
              <a:gd name="connsiteY4" fmla="*/ 0 h 5169587"/>
              <a:gd name="connsiteX0" fmla="*/ 1868684 w 5663764"/>
              <a:gd name="connsiteY0" fmla="*/ 0 h 5169587"/>
              <a:gd name="connsiteX1" fmla="*/ 5654357 w 5663764"/>
              <a:gd name="connsiteY1" fmla="*/ 2275 h 5169587"/>
              <a:gd name="connsiteX2" fmla="*/ 5663088 w 5663764"/>
              <a:gd name="connsiteY2" fmla="*/ 5161015 h 5169587"/>
              <a:gd name="connsiteX3" fmla="*/ 0 w 5663764"/>
              <a:gd name="connsiteY3" fmla="*/ 5169587 h 5169587"/>
              <a:gd name="connsiteX4" fmla="*/ 1868684 w 5663764"/>
              <a:gd name="connsiteY4" fmla="*/ 0 h 5169587"/>
              <a:gd name="connsiteX0" fmla="*/ 1868684 w 5657007"/>
              <a:gd name="connsiteY0" fmla="*/ 0 h 5169587"/>
              <a:gd name="connsiteX1" fmla="*/ 5654357 w 5657007"/>
              <a:gd name="connsiteY1" fmla="*/ 2275 h 5169587"/>
              <a:gd name="connsiteX2" fmla="*/ 5655944 w 5657007"/>
              <a:gd name="connsiteY2" fmla="*/ 5146728 h 5169587"/>
              <a:gd name="connsiteX3" fmla="*/ 0 w 5657007"/>
              <a:gd name="connsiteY3" fmla="*/ 5169587 h 5169587"/>
              <a:gd name="connsiteX4" fmla="*/ 1868684 w 5657007"/>
              <a:gd name="connsiteY4" fmla="*/ 0 h 5169587"/>
              <a:gd name="connsiteX0" fmla="*/ 1868684 w 5657007"/>
              <a:gd name="connsiteY0" fmla="*/ 0 h 5169587"/>
              <a:gd name="connsiteX1" fmla="*/ 5654357 w 5657007"/>
              <a:gd name="connsiteY1" fmla="*/ 2275 h 5169587"/>
              <a:gd name="connsiteX2" fmla="*/ 5655944 w 5657007"/>
              <a:gd name="connsiteY2" fmla="*/ 5165343 h 5169587"/>
              <a:gd name="connsiteX3" fmla="*/ 0 w 5657007"/>
              <a:gd name="connsiteY3" fmla="*/ 5169587 h 5169587"/>
              <a:gd name="connsiteX4" fmla="*/ 1868684 w 5657007"/>
              <a:gd name="connsiteY4" fmla="*/ 0 h 5169587"/>
              <a:gd name="connsiteX0" fmla="*/ 1887219 w 5675542"/>
              <a:gd name="connsiteY0" fmla="*/ 0 h 5169587"/>
              <a:gd name="connsiteX1" fmla="*/ 5672892 w 5675542"/>
              <a:gd name="connsiteY1" fmla="*/ 2275 h 5169587"/>
              <a:gd name="connsiteX2" fmla="*/ 5674479 w 5675542"/>
              <a:gd name="connsiteY2" fmla="*/ 5165343 h 5169587"/>
              <a:gd name="connsiteX3" fmla="*/ 0 w 5675542"/>
              <a:gd name="connsiteY3" fmla="*/ 5169587 h 5169587"/>
              <a:gd name="connsiteX4" fmla="*/ 1887219 w 5675542"/>
              <a:gd name="connsiteY4" fmla="*/ 0 h 5169587"/>
              <a:gd name="connsiteX0" fmla="*/ 1887219 w 5675542"/>
              <a:gd name="connsiteY0" fmla="*/ 0 h 5165343"/>
              <a:gd name="connsiteX1" fmla="*/ 5672892 w 5675542"/>
              <a:gd name="connsiteY1" fmla="*/ 2275 h 5165343"/>
              <a:gd name="connsiteX2" fmla="*/ 5674479 w 5675542"/>
              <a:gd name="connsiteY2" fmla="*/ 5165343 h 5165343"/>
              <a:gd name="connsiteX3" fmla="*/ 0 w 5675542"/>
              <a:gd name="connsiteY3" fmla="*/ 5132357 h 5165343"/>
              <a:gd name="connsiteX4" fmla="*/ 1887219 w 5675542"/>
              <a:gd name="connsiteY4" fmla="*/ 0 h 5165343"/>
              <a:gd name="connsiteX0" fmla="*/ 1893398 w 5681721"/>
              <a:gd name="connsiteY0" fmla="*/ 0 h 5181998"/>
              <a:gd name="connsiteX1" fmla="*/ 5679071 w 5681721"/>
              <a:gd name="connsiteY1" fmla="*/ 2275 h 5181998"/>
              <a:gd name="connsiteX2" fmla="*/ 5680658 w 5681721"/>
              <a:gd name="connsiteY2" fmla="*/ 5165343 h 5181998"/>
              <a:gd name="connsiteX3" fmla="*/ 0 w 5681721"/>
              <a:gd name="connsiteY3" fmla="*/ 5181998 h 5181998"/>
              <a:gd name="connsiteX4" fmla="*/ 1893398 w 5681721"/>
              <a:gd name="connsiteY4" fmla="*/ 0 h 5181998"/>
              <a:gd name="connsiteX0" fmla="*/ 1893398 w 5681721"/>
              <a:gd name="connsiteY0" fmla="*/ 0 h 5165343"/>
              <a:gd name="connsiteX1" fmla="*/ 5679071 w 5681721"/>
              <a:gd name="connsiteY1" fmla="*/ 2275 h 5165343"/>
              <a:gd name="connsiteX2" fmla="*/ 5680658 w 5681721"/>
              <a:gd name="connsiteY2" fmla="*/ 5165343 h 5165343"/>
              <a:gd name="connsiteX3" fmla="*/ 0 w 5681721"/>
              <a:gd name="connsiteY3" fmla="*/ 5163382 h 5165343"/>
              <a:gd name="connsiteX4" fmla="*/ 1893398 w 5681721"/>
              <a:gd name="connsiteY4" fmla="*/ 0 h 516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721" h="5165343">
                <a:moveTo>
                  <a:pt x="1893398" y="0"/>
                </a:moveTo>
                <a:lnTo>
                  <a:pt x="5679071" y="2275"/>
                </a:lnTo>
                <a:cubicBezTo>
                  <a:pt x="5674838" y="1729475"/>
                  <a:pt x="5684891" y="3438143"/>
                  <a:pt x="5680658" y="5165343"/>
                </a:cubicBezTo>
                <a:lnTo>
                  <a:pt x="0" y="5163382"/>
                </a:lnTo>
                <a:lnTo>
                  <a:pt x="1893398" y="0"/>
                </a:lnTo>
                <a:close/>
              </a:path>
            </a:pathLst>
          </a:custGeom>
        </p:spPr>
        <p:txBody>
          <a:bodyPr/>
          <a:lstStyle>
            <a:lvl1pPr algn="r">
              <a:defRPr/>
            </a:lvl1pPr>
          </a:lstStyle>
          <a:p>
            <a:endParaRPr lang="en-GB" dirty="0"/>
          </a:p>
        </p:txBody>
      </p:sp>
    </p:spTree>
    <p:extLst>
      <p:ext uri="{BB962C8B-B14F-4D97-AF65-F5344CB8AC3E}">
        <p14:creationId xmlns:p14="http://schemas.microsoft.com/office/powerpoint/2010/main" val="3464616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olette Stevens\AppData\Local\Microsoft\Windows\Temporary Internet Files\Content.Outlook\H4M5LI8U\back page footer-14 (2).png"/>
          <p:cNvPicPr/>
          <p:nvPr userDrawn="1"/>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r="33033" b="12874"/>
          <a:stretch/>
        </p:blipFill>
        <p:spPr bwMode="auto">
          <a:xfrm>
            <a:off x="0" y="1563638"/>
            <a:ext cx="9144000" cy="2993122"/>
          </a:xfrm>
          <a:prstGeom prst="rect">
            <a:avLst/>
          </a:prstGeom>
          <a:noFill/>
          <a:ln>
            <a:noFill/>
          </a:ln>
        </p:spPr>
      </p:pic>
    </p:spTree>
    <p:extLst>
      <p:ext uri="{BB962C8B-B14F-4D97-AF65-F5344CB8AC3E}">
        <p14:creationId xmlns:p14="http://schemas.microsoft.com/office/powerpoint/2010/main" val="8450444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Message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1331640" y="978813"/>
            <a:ext cx="0" cy="130490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3" name="Straight Connector 12"/>
          <p:cNvCxnSpPr/>
          <p:nvPr userDrawn="1"/>
        </p:nvCxnSpPr>
        <p:spPr bwMode="auto">
          <a:xfrm>
            <a:off x="7812360" y="978813"/>
            <a:ext cx="0" cy="1304905"/>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20" name="Text Placeholder 11"/>
          <p:cNvSpPr>
            <a:spLocks noGrp="1"/>
          </p:cNvSpPr>
          <p:nvPr>
            <p:ph type="body" sz="quarter" idx="10"/>
          </p:nvPr>
        </p:nvSpPr>
        <p:spPr>
          <a:xfrm>
            <a:off x="1403648" y="978812"/>
            <a:ext cx="6336704" cy="1304905"/>
          </a:xfrm>
          <a:noFill/>
        </p:spPr>
        <p:txBody>
          <a:bodyPr wrap="square">
            <a:noAutofit/>
          </a:bodyPr>
          <a:lstStyle>
            <a:lvl1pPr marL="0" indent="0" algn="ctr">
              <a:buNone/>
              <a:defRPr sz="2800">
                <a:solidFill>
                  <a:schemeClr val="bg1"/>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6"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443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2" name="TextBox 1"/>
          <p:cNvSpPr txBox="1"/>
          <p:nvPr userDrawn="1"/>
        </p:nvSpPr>
        <p:spPr>
          <a:xfrm>
            <a:off x="173162" y="3435846"/>
            <a:ext cx="1915653" cy="461665"/>
          </a:xfrm>
          <a:prstGeom prst="rect">
            <a:avLst/>
          </a:prstGeom>
          <a:noFill/>
        </p:spPr>
        <p:txBody>
          <a:bodyPr wrap="none" rtlCol="0">
            <a:spAutoFit/>
          </a:bodyPr>
          <a:lstStyle/>
          <a:p>
            <a:r>
              <a:rPr lang="en-GB" sz="1200" b="0" dirty="0" smtClean="0">
                <a:solidFill>
                  <a:schemeClr val="bg1"/>
                </a:solidFill>
                <a:latin typeface="+mj-lt"/>
              </a:rPr>
              <a:t>info@b2binternational.com</a:t>
            </a:r>
          </a:p>
          <a:p>
            <a:r>
              <a:rPr lang="en-GB" sz="1200" b="0" dirty="0" smtClean="0">
                <a:solidFill>
                  <a:schemeClr val="bg1"/>
                </a:solidFill>
                <a:latin typeface="+mj-lt"/>
              </a:rPr>
              <a:t>www.b2binternational.com</a:t>
            </a:r>
          </a:p>
        </p:txBody>
      </p:sp>
      <p:sp>
        <p:nvSpPr>
          <p:cNvPr id="15" name="TextBox 14"/>
          <p:cNvSpPr txBox="1"/>
          <p:nvPr userDrawn="1"/>
        </p:nvSpPr>
        <p:spPr>
          <a:xfrm>
            <a:off x="251520" y="195486"/>
            <a:ext cx="809837" cy="246221"/>
          </a:xfrm>
          <a:prstGeom prst="rect">
            <a:avLst/>
          </a:prstGeom>
          <a:noFill/>
        </p:spPr>
        <p:txBody>
          <a:bodyPr wrap="none" rtlCol="0">
            <a:spAutoFit/>
          </a:bodyPr>
          <a:lstStyle/>
          <a:p>
            <a:r>
              <a:rPr lang="en-GB" sz="1000" b="0" dirty="0" smtClean="0">
                <a:solidFill>
                  <a:schemeClr val="bg1"/>
                </a:solidFill>
                <a:latin typeface="+mj-lt"/>
              </a:rPr>
              <a:t>Manchester</a:t>
            </a:r>
          </a:p>
        </p:txBody>
      </p:sp>
      <p:sp>
        <p:nvSpPr>
          <p:cNvPr id="16" name="Rectangle 15"/>
          <p:cNvSpPr/>
          <p:nvPr userDrawn="1"/>
        </p:nvSpPr>
        <p:spPr>
          <a:xfrm>
            <a:off x="2724651" y="195486"/>
            <a:ext cx="575799" cy="246221"/>
          </a:xfrm>
          <a:prstGeom prst="rect">
            <a:avLst/>
          </a:prstGeom>
        </p:spPr>
        <p:txBody>
          <a:bodyPr wrap="none">
            <a:spAutoFit/>
          </a:bodyPr>
          <a:lstStyle/>
          <a:p>
            <a:r>
              <a:rPr lang="en-GB" sz="1000" b="0" kern="1200" dirty="0" smtClean="0">
                <a:solidFill>
                  <a:schemeClr val="bg1"/>
                </a:solidFill>
                <a:latin typeface="+mj-lt"/>
                <a:ea typeface="+mn-ea"/>
                <a:cs typeface="+mn-cs"/>
              </a:rPr>
              <a:t>London</a:t>
            </a:r>
            <a:endParaRPr lang="en-GB" sz="1000" b="0" kern="1200" dirty="0">
              <a:solidFill>
                <a:schemeClr val="bg1"/>
              </a:solidFill>
              <a:latin typeface="+mj-lt"/>
              <a:ea typeface="+mn-ea"/>
              <a:cs typeface="+mn-cs"/>
            </a:endParaRPr>
          </a:p>
        </p:txBody>
      </p:sp>
      <p:sp>
        <p:nvSpPr>
          <p:cNvPr id="17" name="Rectangle 16"/>
          <p:cNvSpPr/>
          <p:nvPr userDrawn="1"/>
        </p:nvSpPr>
        <p:spPr>
          <a:xfrm>
            <a:off x="1911495" y="195485"/>
            <a:ext cx="684803" cy="246221"/>
          </a:xfrm>
          <a:prstGeom prst="rect">
            <a:avLst/>
          </a:prstGeom>
        </p:spPr>
        <p:txBody>
          <a:bodyPr wrap="none">
            <a:spAutoFit/>
          </a:bodyPr>
          <a:lstStyle/>
          <a:p>
            <a:r>
              <a:rPr lang="en-GB" sz="1000" b="0" kern="1200" dirty="0" smtClean="0">
                <a:solidFill>
                  <a:schemeClr val="bg1"/>
                </a:solidFill>
                <a:latin typeface="+mn-lt"/>
                <a:ea typeface="+mn-ea"/>
                <a:cs typeface="+mn-cs"/>
              </a:rPr>
              <a:t>New York</a:t>
            </a:r>
            <a:endParaRPr lang="en-GB" sz="1000" dirty="0">
              <a:solidFill>
                <a:schemeClr val="bg1"/>
              </a:solidFill>
            </a:endParaRPr>
          </a:p>
        </p:txBody>
      </p:sp>
      <p:sp>
        <p:nvSpPr>
          <p:cNvPr id="18" name="Rectangle 17"/>
          <p:cNvSpPr/>
          <p:nvPr userDrawn="1"/>
        </p:nvSpPr>
        <p:spPr>
          <a:xfrm>
            <a:off x="1189710" y="195486"/>
            <a:ext cx="593432" cy="246221"/>
          </a:xfrm>
          <a:prstGeom prst="rect">
            <a:avLst/>
          </a:prstGeom>
        </p:spPr>
        <p:txBody>
          <a:bodyPr wrap="none">
            <a:spAutoFit/>
          </a:bodyPr>
          <a:lstStyle/>
          <a:p>
            <a:r>
              <a:rPr lang="en-GB" sz="1000" b="0" kern="1200" dirty="0" smtClean="0">
                <a:solidFill>
                  <a:schemeClr val="bg1"/>
                </a:solidFill>
                <a:latin typeface="+mn-lt"/>
                <a:ea typeface="+mn-ea"/>
                <a:cs typeface="+mn-cs"/>
              </a:rPr>
              <a:t>Chicago</a:t>
            </a:r>
            <a:endParaRPr lang="en-GB" sz="1000" dirty="0">
              <a:solidFill>
                <a:schemeClr val="bg1"/>
              </a:solidFill>
            </a:endParaRPr>
          </a:p>
        </p:txBody>
      </p:sp>
      <p:sp>
        <p:nvSpPr>
          <p:cNvPr id="27" name="Rectangle 26"/>
          <p:cNvSpPr/>
          <p:nvPr userDrawn="1"/>
        </p:nvSpPr>
        <p:spPr>
          <a:xfrm>
            <a:off x="3428803" y="195486"/>
            <a:ext cx="740908" cy="246221"/>
          </a:xfrm>
          <a:prstGeom prst="rect">
            <a:avLst/>
          </a:prstGeom>
        </p:spPr>
        <p:txBody>
          <a:bodyPr wrap="none">
            <a:spAutoFit/>
          </a:bodyPr>
          <a:lstStyle/>
          <a:p>
            <a:r>
              <a:rPr lang="en-GB" sz="1000" b="0" kern="1200" dirty="0" smtClean="0">
                <a:solidFill>
                  <a:schemeClr val="bg1"/>
                </a:solidFill>
                <a:latin typeface="+mn-lt"/>
                <a:ea typeface="+mn-ea"/>
                <a:cs typeface="+mn-cs"/>
              </a:rPr>
              <a:t>Düsseldorf</a:t>
            </a:r>
            <a:endParaRPr lang="en-GB" sz="1000" dirty="0">
              <a:solidFill>
                <a:schemeClr val="bg1"/>
              </a:solidFill>
            </a:endParaRPr>
          </a:p>
        </p:txBody>
      </p:sp>
      <p:sp>
        <p:nvSpPr>
          <p:cNvPr id="28" name="Rectangle 27"/>
          <p:cNvSpPr/>
          <p:nvPr userDrawn="1"/>
        </p:nvSpPr>
        <p:spPr>
          <a:xfrm>
            <a:off x="4298064" y="195486"/>
            <a:ext cx="705642" cy="246221"/>
          </a:xfrm>
          <a:prstGeom prst="rect">
            <a:avLst/>
          </a:prstGeom>
        </p:spPr>
        <p:txBody>
          <a:bodyPr wrap="none">
            <a:spAutoFit/>
          </a:bodyPr>
          <a:lstStyle/>
          <a:p>
            <a:r>
              <a:rPr lang="en-GB" sz="1000" b="0" kern="1200" dirty="0" smtClean="0">
                <a:solidFill>
                  <a:schemeClr val="bg1"/>
                </a:solidFill>
                <a:latin typeface="+mn-lt"/>
                <a:ea typeface="+mn-ea"/>
                <a:cs typeface="+mn-cs"/>
              </a:rPr>
              <a:t>Singapore</a:t>
            </a:r>
            <a:endParaRPr lang="en-GB" sz="1000" dirty="0">
              <a:solidFill>
                <a:schemeClr val="bg1"/>
              </a:solidFill>
            </a:endParaRPr>
          </a:p>
        </p:txBody>
      </p:sp>
      <p:sp>
        <p:nvSpPr>
          <p:cNvPr id="29" name="Rectangle 28"/>
          <p:cNvSpPr/>
          <p:nvPr userDrawn="1"/>
        </p:nvSpPr>
        <p:spPr>
          <a:xfrm>
            <a:off x="5132059" y="195486"/>
            <a:ext cx="535724" cy="246221"/>
          </a:xfrm>
          <a:prstGeom prst="rect">
            <a:avLst/>
          </a:prstGeom>
        </p:spPr>
        <p:txBody>
          <a:bodyPr wrap="none">
            <a:spAutoFit/>
          </a:bodyPr>
          <a:lstStyle/>
          <a:p>
            <a:r>
              <a:rPr lang="en-GB" sz="1000" b="0" kern="1200" dirty="0" smtClean="0">
                <a:solidFill>
                  <a:schemeClr val="bg1"/>
                </a:solidFill>
                <a:latin typeface="+mn-lt"/>
                <a:ea typeface="+mn-ea"/>
                <a:cs typeface="+mn-cs"/>
              </a:rPr>
              <a:t>Beijing</a:t>
            </a:r>
            <a:endParaRPr lang="en-GB" sz="1000" dirty="0">
              <a:solidFill>
                <a:schemeClr val="bg1"/>
              </a:solidFill>
            </a:endParaRPr>
          </a:p>
        </p:txBody>
      </p:sp>
      <p:sp>
        <p:nvSpPr>
          <p:cNvPr id="30" name="Rectangle 29"/>
          <p:cNvSpPr/>
          <p:nvPr userDrawn="1"/>
        </p:nvSpPr>
        <p:spPr>
          <a:xfrm>
            <a:off x="5796136" y="195486"/>
            <a:ext cx="657552" cy="246221"/>
          </a:xfrm>
          <a:prstGeom prst="rect">
            <a:avLst/>
          </a:prstGeom>
        </p:spPr>
        <p:txBody>
          <a:bodyPr wrap="none">
            <a:spAutoFit/>
          </a:bodyPr>
          <a:lstStyle/>
          <a:p>
            <a:r>
              <a:rPr lang="en-GB" sz="1000" b="0" kern="1200" dirty="0" smtClean="0">
                <a:solidFill>
                  <a:schemeClr val="bg1"/>
                </a:solidFill>
                <a:latin typeface="+mn-lt"/>
                <a:ea typeface="+mn-ea"/>
                <a:cs typeface="+mn-cs"/>
              </a:rPr>
              <a:t>Shanghai</a:t>
            </a:r>
            <a:endParaRPr lang="en-GB" sz="1000" dirty="0">
              <a:solidFill>
                <a:schemeClr val="bg1"/>
              </a:solidFill>
            </a:endParaRPr>
          </a:p>
        </p:txBody>
      </p:sp>
      <p:sp>
        <p:nvSpPr>
          <p:cNvPr id="4" name="Picture Placeholder 3"/>
          <p:cNvSpPr>
            <a:spLocks noGrp="1"/>
          </p:cNvSpPr>
          <p:nvPr>
            <p:ph type="pic" sz="quarter" idx="11"/>
          </p:nvPr>
        </p:nvSpPr>
        <p:spPr>
          <a:xfrm>
            <a:off x="4788024" y="0"/>
            <a:ext cx="4355975" cy="5143500"/>
          </a:xfrm>
          <a:custGeom>
            <a:avLst/>
            <a:gdLst>
              <a:gd name="connsiteX0" fmla="*/ 0 w 4355975"/>
              <a:gd name="connsiteY0" fmla="*/ 0 h 5143500"/>
              <a:gd name="connsiteX1" fmla="*/ 4355975 w 4355975"/>
              <a:gd name="connsiteY1" fmla="*/ 0 h 5143500"/>
              <a:gd name="connsiteX2" fmla="*/ 4355975 w 4355975"/>
              <a:gd name="connsiteY2" fmla="*/ 5143500 h 5143500"/>
              <a:gd name="connsiteX3" fmla="*/ 0 w 4355975"/>
              <a:gd name="connsiteY3" fmla="*/ 5143500 h 5143500"/>
              <a:gd name="connsiteX4" fmla="*/ 0 w 4355975"/>
              <a:gd name="connsiteY4" fmla="*/ 0 h 5143500"/>
              <a:gd name="connsiteX0" fmla="*/ 1895475 w 4355975"/>
              <a:gd name="connsiteY0" fmla="*/ 2381 h 5143500"/>
              <a:gd name="connsiteX1" fmla="*/ 4355975 w 4355975"/>
              <a:gd name="connsiteY1" fmla="*/ 0 h 5143500"/>
              <a:gd name="connsiteX2" fmla="*/ 4355975 w 4355975"/>
              <a:gd name="connsiteY2" fmla="*/ 5143500 h 5143500"/>
              <a:gd name="connsiteX3" fmla="*/ 0 w 4355975"/>
              <a:gd name="connsiteY3" fmla="*/ 5143500 h 5143500"/>
              <a:gd name="connsiteX4" fmla="*/ 1895475 w 4355975"/>
              <a:gd name="connsiteY4" fmla="*/ 238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5" h="5143500">
                <a:moveTo>
                  <a:pt x="1895475" y="2381"/>
                </a:moveTo>
                <a:lnTo>
                  <a:pt x="4355975" y="0"/>
                </a:lnTo>
                <a:lnTo>
                  <a:pt x="4355975" y="5143500"/>
                </a:lnTo>
                <a:lnTo>
                  <a:pt x="0" y="5143500"/>
                </a:lnTo>
                <a:lnTo>
                  <a:pt x="1895475" y="2381"/>
                </a:lnTo>
                <a:close/>
              </a:path>
            </a:pathLst>
          </a:custGeom>
        </p:spPr>
        <p:txBody>
          <a:bodyPr/>
          <a:lstStyle/>
          <a:p>
            <a:endParaRPr lang="en-GB"/>
          </a:p>
        </p:txBody>
      </p:sp>
      <p:pic>
        <p:nvPicPr>
          <p:cNvPr id="14"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045" y="4246984"/>
            <a:ext cx="2232000" cy="63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480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erospac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1026" name="Picture 2" descr="Y:\VISUALISATION\B2B International Brand Assets\ppt landscapes\aerospac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 y="2787774"/>
            <a:ext cx="91471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640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ricultur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2050" name="Picture 2" descr="Y:\VISUALISATION\B2B International Brand Assets\ppt landscapes\agricultur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2859782"/>
            <a:ext cx="9147176" cy="1274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816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hoto to the 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2080" y="0"/>
            <a:ext cx="3851920" cy="5143500"/>
          </a:xfrm>
        </p:spPr>
        <p:txBody>
          <a:bodyPr/>
          <a:lstStyle/>
          <a:p>
            <a:r>
              <a:rPr lang="en-US" smtClean="0"/>
              <a:t>Click icon to add picture</a:t>
            </a:r>
            <a:endParaRPr lang="en-GB"/>
          </a:p>
        </p:txBody>
      </p:sp>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6" name="Content Placeholder 3"/>
          <p:cNvSpPr>
            <a:spLocks noGrp="1"/>
          </p:cNvSpPr>
          <p:nvPr>
            <p:ph sz="quarter" idx="11"/>
          </p:nvPr>
        </p:nvSpPr>
        <p:spPr>
          <a:xfrm>
            <a:off x="447675" y="1203598"/>
            <a:ext cx="4484365" cy="3644859"/>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Title Placeholder 2"/>
          <p:cNvSpPr>
            <a:spLocks noGrp="1"/>
          </p:cNvSpPr>
          <p:nvPr>
            <p:ph type="title"/>
          </p:nvPr>
        </p:nvSpPr>
        <p:spPr>
          <a:xfrm>
            <a:off x="457200" y="206375"/>
            <a:ext cx="447484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42059551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struction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3074" name="Picture 2" descr="Y:\VISUALISATION\B2B International Brand Assets\ppt landscapes\constructio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71750"/>
            <a:ext cx="914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993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il &amp; Ga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4098" name="Picture 2" descr="Y:\VISUALISATION\B2B International Brand Assets\ppt landscapes\oil &amp; ga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 y="2787774"/>
            <a:ext cx="9147175" cy="1374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804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olar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5122" name="Picture 2" descr="Y:\VISUALISATION\B2B International Brand Assets\ppt landscapes\sola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1" y="3291830"/>
            <a:ext cx="91471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807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utomotiv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026" name="Picture 2" descr="Y:\QUOTES, PROPOSALS, INVOICES\Proposals\Proposal Stock Photos &amp; Icons\ppt landscapes\automoti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8" y="2989171"/>
            <a:ext cx="9147175" cy="1350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508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emical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2050" name="Picture 2" descr="Y:\QUOTES, PROPOSALS, INVOICES\Proposals\Proposal Stock Photos &amp; Icons\ppt landscapes\chemical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6" y="3034210"/>
            <a:ext cx="9147176"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153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owerToo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3074" name="Picture 2" descr="Y:\QUOTES, PROPOSALS, INVOICES\Proposals\Proposal Stock Photos &amp; Icons\ppt landscapes\construction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5" y="2880147"/>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182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oad_Construction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Y:\QUOTES, PROPOSALS, INVOICES\Proposals\Proposal Stock Photos &amp; Icons\ppt landscapes\construction (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0" y="2962202"/>
            <a:ext cx="9147176" cy="134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6437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gineering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5122" name="Picture 2" descr="Y:\QUOTES, PROPOSALS, INVOICES\Proposals\Proposal Stock Photos &amp; Icons\ppt landscapes\engineer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1" y="3055710"/>
            <a:ext cx="9147175" cy="1350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02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sh_Register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Y:\QUOTES, PROPOSALS, INVOICES\Proposals\Proposal Stock Photos &amp; Icons\ppt landscapes\finance (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1" y="2808139"/>
            <a:ext cx="9147175" cy="1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1326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nc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Y:\QUOTES, PROPOSALS, INVOICES\Proposals\Proposal Stock Photos &amp; Icons\ppt landscapes\financ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41" y="2999956"/>
            <a:ext cx="9147175" cy="135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936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o the lef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851920" cy="5143500"/>
          </a:xfrm>
        </p:spPr>
        <p:txBody>
          <a:bodyPr/>
          <a:lstStyle/>
          <a:p>
            <a:r>
              <a:rPr lang="en-US" smtClean="0"/>
              <a:t>Click icon to add picture</a:t>
            </a:r>
            <a:endParaRPr lang="en-GB"/>
          </a:p>
        </p:txBody>
      </p:sp>
      <p:sp>
        <p:nvSpPr>
          <p:cNvPr id="8" name="Content Placeholder 3"/>
          <p:cNvSpPr>
            <a:spLocks noGrp="1"/>
          </p:cNvSpPr>
          <p:nvPr>
            <p:ph sz="quarter" idx="12"/>
          </p:nvPr>
        </p:nvSpPr>
        <p:spPr>
          <a:xfrm>
            <a:off x="4206212" y="1203598"/>
            <a:ext cx="4536504" cy="3321130"/>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Placeholder 2"/>
          <p:cNvSpPr>
            <a:spLocks noGrp="1"/>
          </p:cNvSpPr>
          <p:nvPr>
            <p:ph type="title"/>
          </p:nvPr>
        </p:nvSpPr>
        <p:spPr>
          <a:xfrm>
            <a:off x="4211960" y="206375"/>
            <a:ext cx="447484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8145275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od &amp; Drink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8194" name="Picture 2" descr="Y:\QUOTES, PROPOSALS, INVOICES\Proposals\Proposal Stock Photos &amp; Icons\ppt landscapes\food &amp; drink.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47" y="2931790"/>
            <a:ext cx="9147176"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0053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ternationa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9218" name="Picture 2" descr="Y:\QUOTES, PROPOSALS, INVOICES\Proposals\Proposal Stock Photos &amp; Icons\ppt landscapes\internation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5" y="2812579"/>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143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istic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Y:\QUOTES, PROPOSALS, INVOICES\Proposals\Proposal Stock Photos &amp; Icons\ppt landscapes\logistic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77" y="3003798"/>
            <a:ext cx="9147175"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292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rin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1266" name="Picture 2" descr="Y:\QUOTES, PROPOSALS, INVOICES\Proposals\Proposal Stock Photos &amp; Icons\ppt landscapes\mar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0" y="2848062"/>
            <a:ext cx="9147176" cy="1350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01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edia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2290" name="Picture 2" descr="Y:\QUOTES, PROPOSALS, INVOICES\Proposals\Proposal Stock Photos &amp; Icons\ppt landscapes\medi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2983970"/>
            <a:ext cx="9147175"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155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ckaging &amp; Print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3314" name="Picture 2" descr="Y:\QUOTES, PROPOSALS, INVOICES\Proposals\Proposal Stock Photos &amp; Icons\ppt landscapes\print &amp; packag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 y="2921742"/>
            <a:ext cx="9147175" cy="1350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971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etai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4338" name="Picture 2" descr="Y:\QUOTES, PROPOSALS, INVOICES\Proposals\Proposal Stock Photos &amp; Icons\ppt landscapes\retai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45" y="2863608"/>
            <a:ext cx="9147175"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0221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chnology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5362" name="Picture 2" descr="Y:\QUOTES, PROPOSALS, INVOICES\Proposals\Proposal Stock Photos &amp; Icons\ppt landscapes\technolog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10" y="2890195"/>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409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tilitie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QUOTES, PROPOSALS, INVOICES\Proposals\Proposal Stock Photos &amp; Icons\ppt landscapes\utiliti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68" y="3257907"/>
            <a:ext cx="9147175" cy="188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847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int Front Page">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179512" y="195486"/>
            <a:ext cx="4464495" cy="2370821"/>
          </a:xfrm>
          <a:prstGeom prst="rect">
            <a:avLst/>
          </a:prstGeom>
        </p:spPr>
        <p:txBody>
          <a:bodyPr vert="horz" lIns="91440" tIns="45720" rIns="91440" bIns="45720" rtlCol="0" anchor="t">
            <a:normAutofit/>
          </a:bodyPr>
          <a:lstStyle>
            <a:lvl1pPr>
              <a:defRPr lang="en-GB" dirty="0">
                <a:solidFill>
                  <a:schemeClr val="accent3"/>
                </a:solidFill>
                <a:cs typeface="Trebuchet MS"/>
              </a:defRPr>
            </a:lvl1pPr>
          </a:lstStyle>
          <a:p>
            <a:pPr marL="0" lvl="0" indent="0">
              <a:spcBef>
                <a:spcPts val="0"/>
              </a:spcBef>
              <a:buClr>
                <a:schemeClr val="accent3"/>
              </a:buClr>
              <a:buFont typeface="Arial" panose="020B0604020202020204" pitchFamily="34" charset="0"/>
              <a:buNone/>
            </a:pPr>
            <a:r>
              <a:rPr lang="en-US" dirty="0" smtClean="0"/>
              <a:t>Section Title</a:t>
            </a:r>
            <a:br>
              <a:rPr lang="en-US" dirty="0" smtClean="0"/>
            </a:br>
            <a:endParaRPr lang="en-GB" dirty="0"/>
          </a:p>
        </p:txBody>
      </p:sp>
      <p:sp>
        <p:nvSpPr>
          <p:cNvPr id="11" name="Rectangle 10"/>
          <p:cNvSpPr/>
          <p:nvPr userDrawn="1"/>
        </p:nvSpPr>
        <p:spPr>
          <a:xfrm>
            <a:off x="6660232" y="4362425"/>
            <a:ext cx="2483768" cy="779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rgbClr val="BEC0C2"/>
                </a:solidFill>
              </a:ln>
            </a:endParaRPr>
          </a:p>
        </p:txBody>
      </p:sp>
      <p:pic>
        <p:nvPicPr>
          <p:cNvPr id="14" name="Picture 2" descr="Y:\MARKETING, WHITE PAPERS, BUS DEV - NEW 2011\Logo &amp; Creative guidelines\New logo (small version) - for smaller than 20cm\B2B_Logo_Sm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240312"/>
            <a:ext cx="2246703" cy="635694"/>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4"/>
          <p:cNvSpPr>
            <a:spLocks noGrp="1"/>
          </p:cNvSpPr>
          <p:nvPr>
            <p:ph type="pic" sz="quarter" idx="10"/>
          </p:nvPr>
        </p:nvSpPr>
        <p:spPr>
          <a:xfrm>
            <a:off x="3468102" y="-3862"/>
            <a:ext cx="5681721" cy="514313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2819400 w 3733800"/>
              <a:gd name="connsiteY0" fmla="*/ 0 h 3746500"/>
              <a:gd name="connsiteX1" fmla="*/ 3733800 w 3733800"/>
              <a:gd name="connsiteY1" fmla="*/ 0 h 3746500"/>
              <a:gd name="connsiteX2" fmla="*/ 3733800 w 3733800"/>
              <a:gd name="connsiteY2" fmla="*/ 914400 h 3746500"/>
              <a:gd name="connsiteX3" fmla="*/ 0 w 3733800"/>
              <a:gd name="connsiteY3" fmla="*/ 3746500 h 3746500"/>
              <a:gd name="connsiteX4" fmla="*/ 2819400 w 3733800"/>
              <a:gd name="connsiteY4" fmla="*/ 0 h 3746500"/>
              <a:gd name="connsiteX0" fmla="*/ 2819400 w 5638800"/>
              <a:gd name="connsiteY0" fmla="*/ 0 h 3746500"/>
              <a:gd name="connsiteX1" fmla="*/ 3733800 w 5638800"/>
              <a:gd name="connsiteY1" fmla="*/ 0 h 3746500"/>
              <a:gd name="connsiteX2" fmla="*/ 5638800 w 5638800"/>
              <a:gd name="connsiteY2" fmla="*/ 3746500 h 3746500"/>
              <a:gd name="connsiteX3" fmla="*/ 0 w 5638800"/>
              <a:gd name="connsiteY3" fmla="*/ 3746500 h 3746500"/>
              <a:gd name="connsiteX4" fmla="*/ 2819400 w 5638800"/>
              <a:gd name="connsiteY4" fmla="*/ 0 h 3746500"/>
              <a:gd name="connsiteX0" fmla="*/ 2819400 w 5651500"/>
              <a:gd name="connsiteY0" fmla="*/ 1435100 h 5181600"/>
              <a:gd name="connsiteX1" fmla="*/ 5651500 w 5651500"/>
              <a:gd name="connsiteY1" fmla="*/ 0 h 5181600"/>
              <a:gd name="connsiteX2" fmla="*/ 5638800 w 5651500"/>
              <a:gd name="connsiteY2" fmla="*/ 5181600 h 5181600"/>
              <a:gd name="connsiteX3" fmla="*/ 0 w 5651500"/>
              <a:gd name="connsiteY3" fmla="*/ 5181600 h 5181600"/>
              <a:gd name="connsiteX4" fmla="*/ 2819400 w 5651500"/>
              <a:gd name="connsiteY4" fmla="*/ 1435100 h 5181600"/>
              <a:gd name="connsiteX0" fmla="*/ 1879600 w 5651500"/>
              <a:gd name="connsiteY0" fmla="*/ 0 h 5194300"/>
              <a:gd name="connsiteX1" fmla="*/ 5651500 w 5651500"/>
              <a:gd name="connsiteY1" fmla="*/ 12700 h 5194300"/>
              <a:gd name="connsiteX2" fmla="*/ 5638800 w 5651500"/>
              <a:gd name="connsiteY2" fmla="*/ 5194300 h 5194300"/>
              <a:gd name="connsiteX3" fmla="*/ 0 w 5651500"/>
              <a:gd name="connsiteY3" fmla="*/ 5194300 h 5194300"/>
              <a:gd name="connsiteX4" fmla="*/ 1879600 w 5651500"/>
              <a:gd name="connsiteY4" fmla="*/ 0 h 5194300"/>
              <a:gd name="connsiteX0" fmla="*/ 1887220 w 5659120"/>
              <a:gd name="connsiteY0" fmla="*/ 0 h 5194300"/>
              <a:gd name="connsiteX1" fmla="*/ 5659120 w 5659120"/>
              <a:gd name="connsiteY1" fmla="*/ 12700 h 5194300"/>
              <a:gd name="connsiteX2" fmla="*/ 5646420 w 5659120"/>
              <a:gd name="connsiteY2" fmla="*/ 5194300 h 5194300"/>
              <a:gd name="connsiteX3" fmla="*/ 0 w 5659120"/>
              <a:gd name="connsiteY3" fmla="*/ 5194300 h 5194300"/>
              <a:gd name="connsiteX4" fmla="*/ 1887220 w 5659120"/>
              <a:gd name="connsiteY4" fmla="*/ 0 h 5194300"/>
              <a:gd name="connsiteX0" fmla="*/ 1887220 w 5659120"/>
              <a:gd name="connsiteY0" fmla="*/ 0 h 5194300"/>
              <a:gd name="connsiteX1" fmla="*/ 5659120 w 5659120"/>
              <a:gd name="connsiteY1" fmla="*/ 12700 h 5194300"/>
              <a:gd name="connsiteX2" fmla="*/ 5646420 w 5659120"/>
              <a:gd name="connsiteY2" fmla="*/ 5171440 h 5194300"/>
              <a:gd name="connsiteX3" fmla="*/ 0 w 5659120"/>
              <a:gd name="connsiteY3" fmla="*/ 5194300 h 5194300"/>
              <a:gd name="connsiteX4" fmla="*/ 1887220 w 5659120"/>
              <a:gd name="connsiteY4" fmla="*/ 0 h 5194300"/>
              <a:gd name="connsiteX0" fmla="*/ 1868684 w 5659120"/>
              <a:gd name="connsiteY0" fmla="*/ 12013 h 5181600"/>
              <a:gd name="connsiteX1" fmla="*/ 5659120 w 5659120"/>
              <a:gd name="connsiteY1" fmla="*/ 0 h 5181600"/>
              <a:gd name="connsiteX2" fmla="*/ 5646420 w 5659120"/>
              <a:gd name="connsiteY2" fmla="*/ 5158740 h 5181600"/>
              <a:gd name="connsiteX3" fmla="*/ 0 w 5659120"/>
              <a:gd name="connsiteY3" fmla="*/ 5181600 h 5181600"/>
              <a:gd name="connsiteX4" fmla="*/ 1868684 w 5659120"/>
              <a:gd name="connsiteY4" fmla="*/ 12013 h 5181600"/>
              <a:gd name="connsiteX0" fmla="*/ 1868684 w 5646563"/>
              <a:gd name="connsiteY0" fmla="*/ 0 h 5169587"/>
              <a:gd name="connsiteX1" fmla="*/ 5563870 w 5646563"/>
              <a:gd name="connsiteY1" fmla="*/ 64188 h 5169587"/>
              <a:gd name="connsiteX2" fmla="*/ 5646420 w 5646563"/>
              <a:gd name="connsiteY2" fmla="*/ 5146727 h 5169587"/>
              <a:gd name="connsiteX3" fmla="*/ 0 w 5646563"/>
              <a:gd name="connsiteY3" fmla="*/ 5169587 h 5169587"/>
              <a:gd name="connsiteX4" fmla="*/ 1868684 w 5646563"/>
              <a:gd name="connsiteY4" fmla="*/ 0 h 5169587"/>
              <a:gd name="connsiteX0" fmla="*/ 1868684 w 5654357"/>
              <a:gd name="connsiteY0" fmla="*/ 0 h 5169587"/>
              <a:gd name="connsiteX1" fmla="*/ 5654357 w 5654357"/>
              <a:gd name="connsiteY1" fmla="*/ 2275 h 5169587"/>
              <a:gd name="connsiteX2" fmla="*/ 5646420 w 5654357"/>
              <a:gd name="connsiteY2" fmla="*/ 5146727 h 5169587"/>
              <a:gd name="connsiteX3" fmla="*/ 0 w 5654357"/>
              <a:gd name="connsiteY3" fmla="*/ 5169587 h 5169587"/>
              <a:gd name="connsiteX4" fmla="*/ 1868684 w 5654357"/>
              <a:gd name="connsiteY4" fmla="*/ 0 h 5169587"/>
              <a:gd name="connsiteX0" fmla="*/ 1868684 w 5663764"/>
              <a:gd name="connsiteY0" fmla="*/ 0 h 5169587"/>
              <a:gd name="connsiteX1" fmla="*/ 5654357 w 5663764"/>
              <a:gd name="connsiteY1" fmla="*/ 2275 h 5169587"/>
              <a:gd name="connsiteX2" fmla="*/ 5663088 w 5663764"/>
              <a:gd name="connsiteY2" fmla="*/ 5161015 h 5169587"/>
              <a:gd name="connsiteX3" fmla="*/ 0 w 5663764"/>
              <a:gd name="connsiteY3" fmla="*/ 5169587 h 5169587"/>
              <a:gd name="connsiteX4" fmla="*/ 1868684 w 5663764"/>
              <a:gd name="connsiteY4" fmla="*/ 0 h 5169587"/>
              <a:gd name="connsiteX0" fmla="*/ 1868684 w 5657007"/>
              <a:gd name="connsiteY0" fmla="*/ 0 h 5169587"/>
              <a:gd name="connsiteX1" fmla="*/ 5654357 w 5657007"/>
              <a:gd name="connsiteY1" fmla="*/ 2275 h 5169587"/>
              <a:gd name="connsiteX2" fmla="*/ 5655944 w 5657007"/>
              <a:gd name="connsiteY2" fmla="*/ 5146728 h 5169587"/>
              <a:gd name="connsiteX3" fmla="*/ 0 w 5657007"/>
              <a:gd name="connsiteY3" fmla="*/ 5169587 h 5169587"/>
              <a:gd name="connsiteX4" fmla="*/ 1868684 w 5657007"/>
              <a:gd name="connsiteY4" fmla="*/ 0 h 5169587"/>
              <a:gd name="connsiteX0" fmla="*/ 1868684 w 5657007"/>
              <a:gd name="connsiteY0" fmla="*/ 0 h 5169587"/>
              <a:gd name="connsiteX1" fmla="*/ 5654357 w 5657007"/>
              <a:gd name="connsiteY1" fmla="*/ 2275 h 5169587"/>
              <a:gd name="connsiteX2" fmla="*/ 5655944 w 5657007"/>
              <a:gd name="connsiteY2" fmla="*/ 5165343 h 5169587"/>
              <a:gd name="connsiteX3" fmla="*/ 0 w 5657007"/>
              <a:gd name="connsiteY3" fmla="*/ 5169587 h 5169587"/>
              <a:gd name="connsiteX4" fmla="*/ 1868684 w 5657007"/>
              <a:gd name="connsiteY4" fmla="*/ 0 h 5169587"/>
              <a:gd name="connsiteX0" fmla="*/ 1887219 w 5675542"/>
              <a:gd name="connsiteY0" fmla="*/ 0 h 5169587"/>
              <a:gd name="connsiteX1" fmla="*/ 5672892 w 5675542"/>
              <a:gd name="connsiteY1" fmla="*/ 2275 h 5169587"/>
              <a:gd name="connsiteX2" fmla="*/ 5674479 w 5675542"/>
              <a:gd name="connsiteY2" fmla="*/ 5165343 h 5169587"/>
              <a:gd name="connsiteX3" fmla="*/ 0 w 5675542"/>
              <a:gd name="connsiteY3" fmla="*/ 5169587 h 5169587"/>
              <a:gd name="connsiteX4" fmla="*/ 1887219 w 5675542"/>
              <a:gd name="connsiteY4" fmla="*/ 0 h 5169587"/>
              <a:gd name="connsiteX0" fmla="*/ 1887219 w 5675542"/>
              <a:gd name="connsiteY0" fmla="*/ 0 h 5165343"/>
              <a:gd name="connsiteX1" fmla="*/ 5672892 w 5675542"/>
              <a:gd name="connsiteY1" fmla="*/ 2275 h 5165343"/>
              <a:gd name="connsiteX2" fmla="*/ 5674479 w 5675542"/>
              <a:gd name="connsiteY2" fmla="*/ 5165343 h 5165343"/>
              <a:gd name="connsiteX3" fmla="*/ 0 w 5675542"/>
              <a:gd name="connsiteY3" fmla="*/ 5132357 h 5165343"/>
              <a:gd name="connsiteX4" fmla="*/ 1887219 w 5675542"/>
              <a:gd name="connsiteY4" fmla="*/ 0 h 5165343"/>
              <a:gd name="connsiteX0" fmla="*/ 1893398 w 5681721"/>
              <a:gd name="connsiteY0" fmla="*/ 0 h 5181998"/>
              <a:gd name="connsiteX1" fmla="*/ 5679071 w 5681721"/>
              <a:gd name="connsiteY1" fmla="*/ 2275 h 5181998"/>
              <a:gd name="connsiteX2" fmla="*/ 5680658 w 5681721"/>
              <a:gd name="connsiteY2" fmla="*/ 5165343 h 5181998"/>
              <a:gd name="connsiteX3" fmla="*/ 0 w 5681721"/>
              <a:gd name="connsiteY3" fmla="*/ 5181998 h 5181998"/>
              <a:gd name="connsiteX4" fmla="*/ 1893398 w 5681721"/>
              <a:gd name="connsiteY4" fmla="*/ 0 h 5181998"/>
              <a:gd name="connsiteX0" fmla="*/ 1893398 w 5681721"/>
              <a:gd name="connsiteY0" fmla="*/ 0 h 5165343"/>
              <a:gd name="connsiteX1" fmla="*/ 5679071 w 5681721"/>
              <a:gd name="connsiteY1" fmla="*/ 2275 h 5165343"/>
              <a:gd name="connsiteX2" fmla="*/ 5680658 w 5681721"/>
              <a:gd name="connsiteY2" fmla="*/ 5165343 h 5165343"/>
              <a:gd name="connsiteX3" fmla="*/ 0 w 5681721"/>
              <a:gd name="connsiteY3" fmla="*/ 5163382 h 5165343"/>
              <a:gd name="connsiteX4" fmla="*/ 1893398 w 5681721"/>
              <a:gd name="connsiteY4" fmla="*/ 0 h 516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721" h="5165343">
                <a:moveTo>
                  <a:pt x="1893398" y="0"/>
                </a:moveTo>
                <a:lnTo>
                  <a:pt x="5679071" y="2275"/>
                </a:lnTo>
                <a:cubicBezTo>
                  <a:pt x="5674838" y="1729475"/>
                  <a:pt x="5684891" y="3438143"/>
                  <a:pt x="5680658" y="5165343"/>
                </a:cubicBezTo>
                <a:lnTo>
                  <a:pt x="0" y="5163382"/>
                </a:lnTo>
                <a:lnTo>
                  <a:pt x="1893398" y="0"/>
                </a:lnTo>
                <a:close/>
              </a:path>
            </a:pathLst>
          </a:custGeom>
        </p:spPr>
        <p:txBody>
          <a:bodyPr/>
          <a:lstStyle/>
          <a:p>
            <a:endParaRPr lang="en-GB"/>
          </a:p>
        </p:txBody>
      </p:sp>
    </p:spTree>
    <p:extLst>
      <p:ext uri="{BB962C8B-B14F-4D97-AF65-F5344CB8AC3E}">
        <p14:creationId xmlns:p14="http://schemas.microsoft.com/office/powerpoint/2010/main" val="9808723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age With Text Box">
    <p:spTree>
      <p:nvGrpSpPr>
        <p:cNvPr id="1" name=""/>
        <p:cNvGrpSpPr/>
        <p:nvPr/>
      </p:nvGrpSpPr>
      <p:grpSpPr>
        <a:xfrm>
          <a:off x="0" y="0"/>
          <a:ext cx="0" cy="0"/>
          <a:chOff x="0" y="0"/>
          <a:chExt cx="0" cy="0"/>
        </a:xfrm>
      </p:grpSpPr>
      <p:sp>
        <p:nvSpPr>
          <p:cNvPr id="10"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6"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
        <p:nvSpPr>
          <p:cNvPr id="7" name="Text Placeholder 18"/>
          <p:cNvSpPr>
            <a:spLocks noGrp="1"/>
          </p:cNvSpPr>
          <p:nvPr>
            <p:ph type="body" sz="quarter" idx="32" hasCustomPrompt="1"/>
          </p:nvPr>
        </p:nvSpPr>
        <p:spPr>
          <a:xfrm>
            <a:off x="467544" y="1142668"/>
            <a:ext cx="8208912" cy="420970"/>
          </a:xfrm>
          <a:prstGeom prst="rect">
            <a:avLst/>
          </a:prstGeom>
          <a:ln>
            <a:solidFill>
              <a:schemeClr val="bg1">
                <a:lumMod val="85000"/>
              </a:schemeClr>
            </a:solidFill>
          </a:ln>
        </p:spPr>
        <p:txBody>
          <a:bodyPr anchor="ctr"/>
          <a:lstStyle>
            <a:lvl1pPr marL="0" indent="0" algn="ctr">
              <a:buNone/>
              <a:defRPr sz="1200" baseline="0">
                <a:solidFill>
                  <a:schemeClr val="tx2"/>
                </a:solidFill>
                <a:latin typeface="Calibri" panose="020F0502020204030204" pitchFamily="34" charset="0"/>
              </a:defRPr>
            </a:lvl1pPr>
            <a:lvl2pPr algn="ctr">
              <a:defRPr sz="1200">
                <a:solidFill>
                  <a:schemeClr val="tx2"/>
                </a:solidFill>
                <a:latin typeface="+mj-lt"/>
              </a:defRPr>
            </a:lvl2pPr>
            <a:lvl3pPr algn="ctr">
              <a:defRPr sz="1200">
                <a:solidFill>
                  <a:schemeClr val="tx2"/>
                </a:solidFill>
                <a:latin typeface="+mj-lt"/>
              </a:defRPr>
            </a:lvl3pPr>
            <a:lvl4pPr algn="ctr">
              <a:defRPr sz="1200">
                <a:solidFill>
                  <a:schemeClr val="tx2"/>
                </a:solidFill>
                <a:latin typeface="+mj-lt"/>
              </a:defRPr>
            </a:lvl4pPr>
            <a:lvl5pPr algn="ctr">
              <a:defRPr sz="1200">
                <a:solidFill>
                  <a:schemeClr val="tx2"/>
                </a:solidFill>
                <a:latin typeface="+mj-lt"/>
              </a:defRPr>
            </a:lvl5pPr>
          </a:lstStyle>
          <a:p>
            <a:pPr lvl="0"/>
            <a:r>
              <a:rPr lang="en-GB" dirty="0" smtClean="0"/>
              <a:t>Add commentary</a:t>
            </a:r>
            <a:endParaRPr lang="en-GB" dirty="0"/>
          </a:p>
        </p:txBody>
      </p:sp>
      <p:sp>
        <p:nvSpPr>
          <p:cNvPr id="8" name="Content Placeholder 3"/>
          <p:cNvSpPr>
            <a:spLocks noGrp="1"/>
          </p:cNvSpPr>
          <p:nvPr>
            <p:ph sz="quarter" idx="33"/>
          </p:nvPr>
        </p:nvSpPr>
        <p:spPr>
          <a:xfrm>
            <a:off x="467545" y="1653703"/>
            <a:ext cx="8208144" cy="2862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4439705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int Divider Slide">
    <p:bg>
      <p:bgPr>
        <a:solidFill>
          <a:schemeClr val="bg1"/>
        </a:soli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1039" y="4686630"/>
            <a:ext cx="1126022" cy="321275"/>
          </a:xfrm>
          <a:prstGeom prst="rect">
            <a:avLst/>
          </a:prstGeom>
        </p:spPr>
      </p:pic>
      <p:sp>
        <p:nvSpPr>
          <p:cNvPr id="9"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10"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Tree>
    <p:extLst>
      <p:ext uri="{BB962C8B-B14F-4D97-AF65-F5344CB8AC3E}">
        <p14:creationId xmlns:p14="http://schemas.microsoft.com/office/powerpoint/2010/main" val="36846164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int Divider Message Slid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1331640" y="978813"/>
            <a:ext cx="0" cy="1304905"/>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cxnSp>
        <p:nvCxnSpPr>
          <p:cNvPr id="13" name="Straight Connector 12"/>
          <p:cNvCxnSpPr/>
          <p:nvPr userDrawn="1"/>
        </p:nvCxnSpPr>
        <p:spPr bwMode="auto">
          <a:xfrm>
            <a:off x="7812360" y="978813"/>
            <a:ext cx="0" cy="1304905"/>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1039" y="4686630"/>
            <a:ext cx="1126022" cy="321275"/>
          </a:xfrm>
          <a:prstGeom prst="rect">
            <a:avLst/>
          </a:prstGeom>
        </p:spPr>
      </p:pic>
      <p:sp>
        <p:nvSpPr>
          <p:cNvPr id="8" name="Text Placeholder 11"/>
          <p:cNvSpPr>
            <a:spLocks noGrp="1"/>
          </p:cNvSpPr>
          <p:nvPr>
            <p:ph type="body" sz="quarter" idx="10"/>
          </p:nvPr>
        </p:nvSpPr>
        <p:spPr>
          <a:xfrm>
            <a:off x="1403648" y="978812"/>
            <a:ext cx="6336704" cy="1304905"/>
          </a:xfrm>
          <a:noFill/>
        </p:spPr>
        <p:txBody>
          <a:bodyPr wrap="square">
            <a:noAutofit/>
          </a:bodyPr>
          <a:lstStyle>
            <a:lvl1pPr marL="0" indent="0" algn="ctr">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Tree>
    <p:extLst>
      <p:ext uri="{BB962C8B-B14F-4D97-AF65-F5344CB8AC3E}">
        <p14:creationId xmlns:p14="http://schemas.microsoft.com/office/powerpoint/2010/main" val="10519753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int End Page">
    <p:spTree>
      <p:nvGrpSpPr>
        <p:cNvPr id="1" name=""/>
        <p:cNvGrpSpPr/>
        <p:nvPr/>
      </p:nvGrpSpPr>
      <p:grpSpPr>
        <a:xfrm>
          <a:off x="0" y="0"/>
          <a:ext cx="0" cy="0"/>
          <a:chOff x="0" y="0"/>
          <a:chExt cx="0" cy="0"/>
        </a:xfrm>
      </p:grpSpPr>
      <p:sp>
        <p:nvSpPr>
          <p:cNvPr id="11" name="Rectangle 10"/>
          <p:cNvSpPr/>
          <p:nvPr userDrawn="1"/>
        </p:nvSpPr>
        <p:spPr>
          <a:xfrm>
            <a:off x="6660232" y="4362425"/>
            <a:ext cx="2483768" cy="779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rgbClr val="BEC0C2"/>
                </a:solidFill>
              </a:ln>
            </a:endParaRPr>
          </a:p>
        </p:txBody>
      </p:sp>
      <p:pic>
        <p:nvPicPr>
          <p:cNvPr id="14" name="Picture 2" descr="Y:\MARKETING, WHITE PAPERS, BUS DEV - NEW 2011\Logo &amp; Creative guidelines\New logo (small version) - for smaller than 20cm\B2B_Logo_Sm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240312"/>
            <a:ext cx="2246703" cy="635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73162" y="3435846"/>
            <a:ext cx="1915653" cy="461665"/>
          </a:xfrm>
          <a:prstGeom prst="rect">
            <a:avLst/>
          </a:prstGeom>
          <a:noFill/>
        </p:spPr>
        <p:txBody>
          <a:bodyPr wrap="none" rtlCol="0">
            <a:spAutoFit/>
          </a:bodyPr>
          <a:lstStyle/>
          <a:p>
            <a:r>
              <a:rPr lang="en-GB" sz="1200" b="0" dirty="0" smtClean="0">
                <a:solidFill>
                  <a:schemeClr val="accent3"/>
                </a:solidFill>
                <a:latin typeface="+mj-lt"/>
              </a:rPr>
              <a:t>info@b2binternational.com</a:t>
            </a:r>
          </a:p>
          <a:p>
            <a:r>
              <a:rPr lang="en-GB" sz="1200" b="0" dirty="0" smtClean="0">
                <a:solidFill>
                  <a:schemeClr val="accent3"/>
                </a:solidFill>
                <a:latin typeface="+mj-lt"/>
              </a:rPr>
              <a:t>www.b2binternational.com</a:t>
            </a:r>
          </a:p>
        </p:txBody>
      </p:sp>
      <p:sp>
        <p:nvSpPr>
          <p:cNvPr id="8" name="TextBox 7"/>
          <p:cNvSpPr txBox="1"/>
          <p:nvPr userDrawn="1"/>
        </p:nvSpPr>
        <p:spPr>
          <a:xfrm>
            <a:off x="251520" y="195486"/>
            <a:ext cx="809837" cy="246221"/>
          </a:xfrm>
          <a:prstGeom prst="rect">
            <a:avLst/>
          </a:prstGeom>
          <a:noFill/>
        </p:spPr>
        <p:txBody>
          <a:bodyPr wrap="none" rtlCol="0">
            <a:spAutoFit/>
          </a:bodyPr>
          <a:lstStyle/>
          <a:p>
            <a:r>
              <a:rPr lang="en-GB" sz="1000" b="0" dirty="0" smtClean="0">
                <a:solidFill>
                  <a:schemeClr val="accent3"/>
                </a:solidFill>
                <a:latin typeface="+mj-lt"/>
              </a:rPr>
              <a:t>Manchester</a:t>
            </a:r>
          </a:p>
        </p:txBody>
      </p:sp>
      <p:sp>
        <p:nvSpPr>
          <p:cNvPr id="10" name="Rectangle 9"/>
          <p:cNvSpPr/>
          <p:nvPr userDrawn="1"/>
        </p:nvSpPr>
        <p:spPr>
          <a:xfrm>
            <a:off x="3712188" y="195486"/>
            <a:ext cx="575799" cy="246221"/>
          </a:xfrm>
          <a:prstGeom prst="rect">
            <a:avLst/>
          </a:prstGeom>
        </p:spPr>
        <p:txBody>
          <a:bodyPr wrap="none">
            <a:spAutoFit/>
          </a:bodyPr>
          <a:lstStyle/>
          <a:p>
            <a:r>
              <a:rPr lang="en-GB" sz="1000" b="0" kern="1200" dirty="0" smtClean="0">
                <a:solidFill>
                  <a:schemeClr val="accent3"/>
                </a:solidFill>
                <a:latin typeface="+mj-lt"/>
                <a:ea typeface="+mn-ea"/>
                <a:cs typeface="+mn-cs"/>
              </a:rPr>
              <a:t>London</a:t>
            </a:r>
            <a:endParaRPr lang="en-GB" sz="1000" b="0" kern="1200" dirty="0">
              <a:solidFill>
                <a:schemeClr val="accent3"/>
              </a:solidFill>
              <a:latin typeface="+mj-lt"/>
              <a:ea typeface="+mn-ea"/>
              <a:cs typeface="+mn-cs"/>
            </a:endParaRPr>
          </a:p>
        </p:txBody>
      </p:sp>
      <p:sp>
        <p:nvSpPr>
          <p:cNvPr id="12" name="Rectangle 11"/>
          <p:cNvSpPr/>
          <p:nvPr userDrawn="1"/>
        </p:nvSpPr>
        <p:spPr>
          <a:xfrm>
            <a:off x="2569853" y="195485"/>
            <a:ext cx="684803" cy="246221"/>
          </a:xfrm>
          <a:prstGeom prst="rect">
            <a:avLst/>
          </a:prstGeom>
        </p:spPr>
        <p:txBody>
          <a:bodyPr wrap="none">
            <a:spAutoFit/>
          </a:bodyPr>
          <a:lstStyle/>
          <a:p>
            <a:r>
              <a:rPr lang="en-GB" sz="1000" b="0" kern="1200" dirty="0" smtClean="0">
                <a:solidFill>
                  <a:schemeClr val="accent3"/>
                </a:solidFill>
                <a:latin typeface="+mn-lt"/>
                <a:ea typeface="+mn-ea"/>
                <a:cs typeface="+mn-cs"/>
              </a:rPr>
              <a:t>New York</a:t>
            </a:r>
            <a:endParaRPr lang="en-GB" sz="1000" dirty="0">
              <a:solidFill>
                <a:schemeClr val="accent3"/>
              </a:solidFill>
            </a:endParaRPr>
          </a:p>
        </p:txBody>
      </p:sp>
      <p:sp>
        <p:nvSpPr>
          <p:cNvPr id="13" name="Rectangle 12"/>
          <p:cNvSpPr/>
          <p:nvPr userDrawn="1"/>
        </p:nvSpPr>
        <p:spPr>
          <a:xfrm>
            <a:off x="1518889" y="195486"/>
            <a:ext cx="593432" cy="246221"/>
          </a:xfrm>
          <a:prstGeom prst="rect">
            <a:avLst/>
          </a:prstGeom>
        </p:spPr>
        <p:txBody>
          <a:bodyPr wrap="none">
            <a:spAutoFit/>
          </a:bodyPr>
          <a:lstStyle/>
          <a:p>
            <a:r>
              <a:rPr lang="en-GB" sz="1000" b="0" kern="1200" dirty="0" smtClean="0">
                <a:solidFill>
                  <a:schemeClr val="accent3"/>
                </a:solidFill>
                <a:latin typeface="+mn-lt"/>
                <a:ea typeface="+mn-ea"/>
                <a:cs typeface="+mn-cs"/>
              </a:rPr>
              <a:t>Chicago</a:t>
            </a:r>
            <a:endParaRPr lang="en-GB" sz="1000" dirty="0">
              <a:solidFill>
                <a:schemeClr val="accent3"/>
              </a:solidFill>
            </a:endParaRPr>
          </a:p>
        </p:txBody>
      </p:sp>
      <p:sp>
        <p:nvSpPr>
          <p:cNvPr id="15" name="Rectangle 14"/>
          <p:cNvSpPr/>
          <p:nvPr userDrawn="1"/>
        </p:nvSpPr>
        <p:spPr>
          <a:xfrm>
            <a:off x="4745519" y="195486"/>
            <a:ext cx="740908" cy="246221"/>
          </a:xfrm>
          <a:prstGeom prst="rect">
            <a:avLst/>
          </a:prstGeom>
        </p:spPr>
        <p:txBody>
          <a:bodyPr wrap="none">
            <a:spAutoFit/>
          </a:bodyPr>
          <a:lstStyle/>
          <a:p>
            <a:r>
              <a:rPr lang="en-GB" sz="1000" b="0" kern="1200" dirty="0" smtClean="0">
                <a:solidFill>
                  <a:schemeClr val="accent3"/>
                </a:solidFill>
                <a:latin typeface="+mn-lt"/>
                <a:ea typeface="+mn-ea"/>
                <a:cs typeface="+mn-cs"/>
              </a:rPr>
              <a:t>Düsseldorf</a:t>
            </a:r>
            <a:endParaRPr lang="en-GB" sz="1000" dirty="0">
              <a:solidFill>
                <a:schemeClr val="accent3"/>
              </a:solidFill>
            </a:endParaRPr>
          </a:p>
        </p:txBody>
      </p:sp>
      <p:sp>
        <p:nvSpPr>
          <p:cNvPr id="16" name="Rectangle 15"/>
          <p:cNvSpPr/>
          <p:nvPr userDrawn="1"/>
        </p:nvSpPr>
        <p:spPr>
          <a:xfrm>
            <a:off x="5943959" y="195486"/>
            <a:ext cx="705642" cy="246221"/>
          </a:xfrm>
          <a:prstGeom prst="rect">
            <a:avLst/>
          </a:prstGeom>
        </p:spPr>
        <p:txBody>
          <a:bodyPr wrap="none">
            <a:spAutoFit/>
          </a:bodyPr>
          <a:lstStyle/>
          <a:p>
            <a:r>
              <a:rPr lang="en-GB" sz="1000" b="0" kern="1200" dirty="0" smtClean="0">
                <a:solidFill>
                  <a:schemeClr val="accent3"/>
                </a:solidFill>
                <a:latin typeface="+mn-lt"/>
                <a:ea typeface="+mn-ea"/>
                <a:cs typeface="+mn-cs"/>
              </a:rPr>
              <a:t>Singapore</a:t>
            </a:r>
            <a:endParaRPr lang="en-GB" sz="1000" dirty="0">
              <a:solidFill>
                <a:schemeClr val="accent3"/>
              </a:solidFill>
            </a:endParaRPr>
          </a:p>
        </p:txBody>
      </p:sp>
      <p:sp>
        <p:nvSpPr>
          <p:cNvPr id="17" name="Rectangle 16"/>
          <p:cNvSpPr/>
          <p:nvPr userDrawn="1"/>
        </p:nvSpPr>
        <p:spPr>
          <a:xfrm>
            <a:off x="7107133" y="195486"/>
            <a:ext cx="535724" cy="246221"/>
          </a:xfrm>
          <a:prstGeom prst="rect">
            <a:avLst/>
          </a:prstGeom>
        </p:spPr>
        <p:txBody>
          <a:bodyPr wrap="none">
            <a:spAutoFit/>
          </a:bodyPr>
          <a:lstStyle/>
          <a:p>
            <a:r>
              <a:rPr lang="en-GB" sz="1000" b="0" kern="1200" dirty="0" smtClean="0">
                <a:solidFill>
                  <a:schemeClr val="accent3"/>
                </a:solidFill>
                <a:latin typeface="+mn-lt"/>
                <a:ea typeface="+mn-ea"/>
                <a:cs typeface="+mn-cs"/>
              </a:rPr>
              <a:t>Beijing</a:t>
            </a:r>
            <a:endParaRPr lang="en-GB" sz="1000" dirty="0">
              <a:solidFill>
                <a:schemeClr val="accent3"/>
              </a:solidFill>
            </a:endParaRPr>
          </a:p>
        </p:txBody>
      </p:sp>
      <p:sp>
        <p:nvSpPr>
          <p:cNvPr id="18" name="Rectangle 17"/>
          <p:cNvSpPr/>
          <p:nvPr userDrawn="1"/>
        </p:nvSpPr>
        <p:spPr>
          <a:xfrm>
            <a:off x="8100392" y="195486"/>
            <a:ext cx="657552" cy="246221"/>
          </a:xfrm>
          <a:prstGeom prst="rect">
            <a:avLst/>
          </a:prstGeom>
        </p:spPr>
        <p:txBody>
          <a:bodyPr wrap="none">
            <a:spAutoFit/>
          </a:bodyPr>
          <a:lstStyle/>
          <a:p>
            <a:r>
              <a:rPr lang="en-GB" sz="1000" b="0" kern="1200" dirty="0" smtClean="0">
                <a:solidFill>
                  <a:schemeClr val="accent3"/>
                </a:solidFill>
                <a:latin typeface="+mn-lt"/>
                <a:ea typeface="+mn-ea"/>
                <a:cs typeface="+mn-cs"/>
              </a:rPr>
              <a:t>Shanghai</a:t>
            </a:r>
            <a:endParaRPr lang="en-GB" sz="1000" dirty="0">
              <a:solidFill>
                <a:schemeClr val="accent3"/>
              </a:solidFill>
            </a:endParaRPr>
          </a:p>
        </p:txBody>
      </p:sp>
      <p:pic>
        <p:nvPicPr>
          <p:cNvPr id="22" name="Picture 21" descr="C:\Users\Colette Stevens\AppData\Local\Microsoft\Windows\Temporary Internet Files\Content.Outlook\H4M5LI8U\back page footer-14 (2).png"/>
          <p:cNvPicPr/>
          <p:nvPr userDrawn="1"/>
        </p:nvPicPr>
        <p:blipFill rotWithShape="1">
          <a:blip r:embed="rId3">
            <a:extLst>
              <a:ext uri="{28A0092B-C50C-407E-A947-70E740481C1C}">
                <a14:useLocalDpi xmlns:a14="http://schemas.microsoft.com/office/drawing/2010/main" val="0"/>
              </a:ext>
            </a:extLst>
          </a:blip>
          <a:srcRect/>
          <a:stretch/>
        </p:blipFill>
        <p:spPr bwMode="auto">
          <a:xfrm>
            <a:off x="2789536" y="3075807"/>
            <a:ext cx="6354464" cy="2080020"/>
          </a:xfrm>
          <a:prstGeom prst="rect">
            <a:avLst/>
          </a:prstGeom>
          <a:noFill/>
          <a:ln>
            <a:noFill/>
          </a:ln>
        </p:spPr>
      </p:pic>
      <p:cxnSp>
        <p:nvCxnSpPr>
          <p:cNvPr id="3" name="Straight Connector 2"/>
          <p:cNvCxnSpPr/>
          <p:nvPr userDrawn="1"/>
        </p:nvCxnSpPr>
        <p:spPr bwMode="auto">
          <a:xfrm>
            <a:off x="2789536" y="5048597"/>
            <a:ext cx="0" cy="10800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83042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ndard Page With Text Box">
    <p:spTree>
      <p:nvGrpSpPr>
        <p:cNvPr id="1" name=""/>
        <p:cNvGrpSpPr/>
        <p:nvPr/>
      </p:nvGrpSpPr>
      <p:grpSpPr>
        <a:xfrm>
          <a:off x="0" y="0"/>
          <a:ext cx="0" cy="0"/>
          <a:chOff x="0" y="0"/>
          <a:chExt cx="0" cy="0"/>
        </a:xfrm>
      </p:grpSpPr>
      <p:sp>
        <p:nvSpPr>
          <p:cNvPr id="10"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6" name="Text Placeholder 2"/>
          <p:cNvSpPr>
            <a:spLocks noGrp="1"/>
          </p:cNvSpPr>
          <p:nvPr>
            <p:ph type="body" sz="quarter" idx="30" hasCustomPrompt="1"/>
          </p:nvPr>
        </p:nvSpPr>
        <p:spPr>
          <a:xfrm>
            <a:off x="2236180" y="4710420"/>
            <a:ext cx="5072124" cy="310500"/>
          </a:xfrm>
          <a:prstGeom prst="rect">
            <a:avLst/>
          </a:prstGeom>
        </p:spPr>
        <p:txBody>
          <a:bodyPr anchor="ct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7"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chor="ct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9"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
        <p:nvSpPr>
          <p:cNvPr id="11" name="Text Placeholder 18"/>
          <p:cNvSpPr>
            <a:spLocks noGrp="1"/>
          </p:cNvSpPr>
          <p:nvPr>
            <p:ph type="body" sz="quarter" idx="32" hasCustomPrompt="1"/>
          </p:nvPr>
        </p:nvSpPr>
        <p:spPr>
          <a:xfrm>
            <a:off x="467544" y="1142668"/>
            <a:ext cx="8208912" cy="420970"/>
          </a:xfrm>
          <a:prstGeom prst="rect">
            <a:avLst/>
          </a:prstGeom>
          <a:ln>
            <a:solidFill>
              <a:schemeClr val="bg1">
                <a:lumMod val="85000"/>
              </a:schemeClr>
            </a:solidFill>
          </a:ln>
        </p:spPr>
        <p:txBody>
          <a:bodyPr anchor="ctr"/>
          <a:lstStyle>
            <a:lvl1pPr marL="0" indent="0" algn="ctr">
              <a:buNone/>
              <a:defRPr sz="1200" baseline="0">
                <a:solidFill>
                  <a:schemeClr val="tx2"/>
                </a:solidFill>
                <a:latin typeface="Calibri" panose="020F0502020204030204" pitchFamily="34" charset="0"/>
              </a:defRPr>
            </a:lvl1pPr>
            <a:lvl2pPr algn="ctr">
              <a:defRPr sz="1200">
                <a:solidFill>
                  <a:schemeClr val="tx2"/>
                </a:solidFill>
                <a:latin typeface="+mj-lt"/>
              </a:defRPr>
            </a:lvl2pPr>
            <a:lvl3pPr algn="ctr">
              <a:defRPr sz="1200">
                <a:solidFill>
                  <a:schemeClr val="tx2"/>
                </a:solidFill>
                <a:latin typeface="+mj-lt"/>
              </a:defRPr>
            </a:lvl3pPr>
            <a:lvl4pPr algn="ctr">
              <a:defRPr sz="1200">
                <a:solidFill>
                  <a:schemeClr val="tx2"/>
                </a:solidFill>
                <a:latin typeface="+mj-lt"/>
              </a:defRPr>
            </a:lvl4pPr>
            <a:lvl5pPr algn="ctr">
              <a:defRPr sz="1200">
                <a:solidFill>
                  <a:schemeClr val="tx2"/>
                </a:solidFill>
                <a:latin typeface="+mj-lt"/>
              </a:defRPr>
            </a:lvl5pPr>
          </a:lstStyle>
          <a:p>
            <a:pPr lvl="0"/>
            <a:r>
              <a:rPr lang="en-GB" dirty="0" smtClean="0"/>
              <a:t>Add commentary</a:t>
            </a:r>
            <a:endParaRPr lang="en-GB" dirty="0"/>
          </a:p>
        </p:txBody>
      </p:sp>
      <p:sp>
        <p:nvSpPr>
          <p:cNvPr id="8" name="Content Placeholder 3"/>
          <p:cNvSpPr>
            <a:spLocks noGrp="1"/>
          </p:cNvSpPr>
          <p:nvPr>
            <p:ph sz="quarter" idx="33"/>
          </p:nvPr>
        </p:nvSpPr>
        <p:spPr>
          <a:xfrm>
            <a:off x="467545" y="1653703"/>
            <a:ext cx="8208144" cy="2862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01283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2B Two Content">
    <p:spTree>
      <p:nvGrpSpPr>
        <p:cNvPr id="1" name=""/>
        <p:cNvGrpSpPr/>
        <p:nvPr/>
      </p:nvGrpSpPr>
      <p:grpSpPr>
        <a:xfrm>
          <a:off x="0" y="0"/>
          <a:ext cx="0" cy="0"/>
          <a:chOff x="0" y="0"/>
          <a:chExt cx="0" cy="0"/>
        </a:xfrm>
      </p:grpSpPr>
      <p:sp>
        <p:nvSpPr>
          <p:cNvPr id="27"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6" name="Content Placeholder 2"/>
          <p:cNvSpPr>
            <a:spLocks noGrp="1"/>
          </p:cNvSpPr>
          <p:nvPr>
            <p:ph sz="quarter" idx="27" hasCustomPrompt="1"/>
          </p:nvPr>
        </p:nvSpPr>
        <p:spPr>
          <a:xfrm>
            <a:off x="468314" y="1113588"/>
            <a:ext cx="4032000" cy="3105031"/>
          </a:xfrm>
          <a:prstGeom prst="rect">
            <a:avLst/>
          </a:prstGeom>
        </p:spPr>
        <p:txBody>
          <a:bodyPr lIns="90000" tIns="46800" rIns="90000" bIns="46800">
            <a:normAutofit/>
          </a:bodyPr>
          <a:lstStyle>
            <a:lvl1pPr marL="285750" indent="-285750">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8" name="Content Placeholder 2"/>
          <p:cNvSpPr>
            <a:spLocks noGrp="1"/>
          </p:cNvSpPr>
          <p:nvPr>
            <p:ph sz="quarter" idx="28" hasCustomPrompt="1"/>
          </p:nvPr>
        </p:nvSpPr>
        <p:spPr>
          <a:xfrm>
            <a:off x="4650847" y="1113589"/>
            <a:ext cx="4032000" cy="3105030"/>
          </a:xfrm>
          <a:prstGeom prst="rect">
            <a:avLst/>
          </a:prstGeom>
        </p:spPr>
        <p:txBody>
          <a:bodyPr lIns="90000" tIns="46800" rIns="90000" bIns="46800">
            <a:normAutofit/>
          </a:bodyPr>
          <a:lstStyle>
            <a:lvl1pPr marL="285750" indent="-285750">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8"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2693287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2B Two Two Content Headings">
    <p:spTree>
      <p:nvGrpSpPr>
        <p:cNvPr id="1" name=""/>
        <p:cNvGrpSpPr/>
        <p:nvPr/>
      </p:nvGrpSpPr>
      <p:grpSpPr>
        <a:xfrm>
          <a:off x="0" y="0"/>
          <a:ext cx="0" cy="0"/>
          <a:chOff x="0" y="0"/>
          <a:chExt cx="0" cy="0"/>
        </a:xfrm>
      </p:grpSpPr>
      <p:sp>
        <p:nvSpPr>
          <p:cNvPr id="8" name="Text Placeholder 8"/>
          <p:cNvSpPr>
            <a:spLocks noGrp="1"/>
          </p:cNvSpPr>
          <p:nvPr>
            <p:ph type="body" sz="quarter" idx="11" hasCustomPrompt="1"/>
          </p:nvPr>
        </p:nvSpPr>
        <p:spPr>
          <a:xfrm>
            <a:off x="468314" y="1113588"/>
            <a:ext cx="4031679" cy="216024"/>
          </a:xfrm>
          <a:prstGeom prst="rect">
            <a:avLst/>
          </a:prstGeom>
        </p:spPr>
        <p:txBody>
          <a:bodyPr vert="horz" lIns="90000" tIns="46800" rIns="90000" bIns="46800" anchor="ctr">
            <a:normAutofit/>
          </a:bodyPr>
          <a:lstStyle>
            <a:lvl1pPr marL="0" indent="0" algn="ctr">
              <a:lnSpc>
                <a:spcPct val="100000"/>
              </a:lnSpc>
              <a:buFontTx/>
              <a:buNone/>
              <a:defRPr sz="1800" b="1" i="0">
                <a:solidFill>
                  <a:schemeClr val="bg2"/>
                </a:solidFill>
                <a:latin typeface="Calibri" panose="020F0502020204030204" pitchFamily="34" charset="0"/>
                <a:cs typeface="Trebuchet MS"/>
              </a:defRPr>
            </a:lvl1pPr>
            <a:lvl2pPr marL="457200" indent="0">
              <a:lnSpc>
                <a:spcPts val="1600"/>
              </a:lnSpc>
              <a:buFontTx/>
              <a:buNone/>
              <a:defRPr sz="1000">
                <a:solidFill>
                  <a:schemeClr val="tx1"/>
                </a:solidFill>
                <a:latin typeface="Arial"/>
                <a:cs typeface="Arial"/>
              </a:defRPr>
            </a:lvl2pPr>
          </a:lstStyle>
          <a:p>
            <a:pPr lvl="0"/>
            <a:r>
              <a:rPr lang="en-GB" dirty="0" smtClean="0"/>
              <a:t>Sub Heading</a:t>
            </a:r>
          </a:p>
        </p:txBody>
      </p:sp>
      <p:sp>
        <p:nvSpPr>
          <p:cNvPr id="2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Content Placeholder 2"/>
          <p:cNvSpPr>
            <a:spLocks noGrp="1"/>
          </p:cNvSpPr>
          <p:nvPr>
            <p:ph sz="quarter" idx="27" hasCustomPrompt="1"/>
          </p:nvPr>
        </p:nvSpPr>
        <p:spPr>
          <a:xfrm>
            <a:off x="468314" y="1383618"/>
            <a:ext cx="4032000" cy="2835000"/>
          </a:xfrm>
          <a:prstGeom prst="rect">
            <a:avLst/>
          </a:prstGeom>
        </p:spPr>
        <p:txBody>
          <a:bodyPr lIns="90000" tIns="46800" rIns="90000" bIns="46800">
            <a:normAutofit/>
          </a:bodyPr>
          <a:lstStyle>
            <a:lvl1pPr marL="285750" indent="-285750">
              <a:spcBef>
                <a:spcPts val="600"/>
              </a:spcBef>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2" name="Content Placeholder 2"/>
          <p:cNvSpPr>
            <a:spLocks noGrp="1"/>
          </p:cNvSpPr>
          <p:nvPr>
            <p:ph sz="quarter" idx="28" hasCustomPrompt="1"/>
          </p:nvPr>
        </p:nvSpPr>
        <p:spPr>
          <a:xfrm>
            <a:off x="4650847" y="1383618"/>
            <a:ext cx="4032000" cy="2835000"/>
          </a:xfrm>
          <a:prstGeom prst="rect">
            <a:avLst/>
          </a:prstGeom>
        </p:spPr>
        <p:txBody>
          <a:bodyPr lIns="90000" tIns="46800" rIns="90000" bIns="46800">
            <a:normAutofit/>
          </a:bodyPr>
          <a:lstStyle>
            <a:lvl1pPr marL="285750" indent="-285750">
              <a:spcBef>
                <a:spcPts val="600"/>
              </a:spcBef>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4" name="Text Placeholder 8"/>
          <p:cNvSpPr>
            <a:spLocks noGrp="1"/>
          </p:cNvSpPr>
          <p:nvPr>
            <p:ph type="body" sz="quarter" idx="29" hasCustomPrompt="1"/>
          </p:nvPr>
        </p:nvSpPr>
        <p:spPr>
          <a:xfrm>
            <a:off x="4655555" y="1113588"/>
            <a:ext cx="4031679" cy="216024"/>
          </a:xfrm>
          <a:prstGeom prst="rect">
            <a:avLst/>
          </a:prstGeom>
        </p:spPr>
        <p:txBody>
          <a:bodyPr vert="horz" lIns="90000" tIns="46800" rIns="90000" bIns="46800" anchor="ctr">
            <a:normAutofit/>
          </a:bodyPr>
          <a:lstStyle>
            <a:lvl1pPr marL="0" indent="0" algn="ctr">
              <a:lnSpc>
                <a:spcPct val="100000"/>
              </a:lnSpc>
              <a:buFontTx/>
              <a:buNone/>
              <a:defRPr sz="1800" b="1" i="0">
                <a:solidFill>
                  <a:schemeClr val="bg2"/>
                </a:solidFill>
                <a:latin typeface="Calibri" panose="020F0502020204030204" pitchFamily="34" charset="0"/>
                <a:cs typeface="Trebuchet MS"/>
              </a:defRPr>
            </a:lvl1pPr>
            <a:lvl2pPr marL="457200" indent="0">
              <a:lnSpc>
                <a:spcPts val="1600"/>
              </a:lnSpc>
              <a:buFontTx/>
              <a:buNone/>
              <a:defRPr sz="1000">
                <a:solidFill>
                  <a:schemeClr val="tx1"/>
                </a:solidFill>
                <a:latin typeface="Arial"/>
                <a:cs typeface="Arial"/>
              </a:defRPr>
            </a:lvl2pPr>
          </a:lstStyle>
          <a:p>
            <a:pPr lvl="0"/>
            <a:r>
              <a:rPr lang="en-GB" dirty="0" smtClean="0"/>
              <a:t>Sub Heading</a:t>
            </a:r>
          </a:p>
        </p:txBody>
      </p:sp>
      <p:sp>
        <p:nvSpPr>
          <p:cNvPr id="10"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712010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2B Three Column Picture">
    <p:spTree>
      <p:nvGrpSpPr>
        <p:cNvPr id="1" name=""/>
        <p:cNvGrpSpPr/>
        <p:nvPr/>
      </p:nvGrpSpPr>
      <p:grpSpPr>
        <a:xfrm>
          <a:off x="0" y="0"/>
          <a:ext cx="0" cy="0"/>
          <a:chOff x="0" y="0"/>
          <a:chExt cx="0" cy="0"/>
        </a:xfrm>
      </p:grpSpPr>
      <p:sp>
        <p:nvSpPr>
          <p:cNvPr id="19"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Picture Placeholder 9"/>
          <p:cNvSpPr>
            <a:spLocks noGrp="1"/>
          </p:cNvSpPr>
          <p:nvPr>
            <p:ph type="pic" sz="quarter" idx="12" hasCustomPrompt="1"/>
          </p:nvPr>
        </p:nvSpPr>
        <p:spPr>
          <a:xfrm>
            <a:off x="432371" y="1115373"/>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3" name="Picture Placeholder 9"/>
          <p:cNvSpPr>
            <a:spLocks noGrp="1"/>
          </p:cNvSpPr>
          <p:nvPr>
            <p:ph type="pic" sz="quarter" idx="35" hasCustomPrompt="1"/>
          </p:nvPr>
        </p:nvSpPr>
        <p:spPr>
          <a:xfrm>
            <a:off x="3204413" y="1113588"/>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4" name="Picture Placeholder 9"/>
          <p:cNvSpPr>
            <a:spLocks noGrp="1"/>
          </p:cNvSpPr>
          <p:nvPr>
            <p:ph type="pic" sz="quarter" idx="36" hasCustomPrompt="1"/>
          </p:nvPr>
        </p:nvSpPr>
        <p:spPr>
          <a:xfrm>
            <a:off x="5976456" y="1113588"/>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21" name="Text Placeholder 8"/>
          <p:cNvSpPr>
            <a:spLocks noGrp="1"/>
          </p:cNvSpPr>
          <p:nvPr>
            <p:ph type="body" sz="quarter" idx="14"/>
          </p:nvPr>
        </p:nvSpPr>
        <p:spPr>
          <a:xfrm>
            <a:off x="432371"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2" name="Text Placeholder 8"/>
          <p:cNvSpPr>
            <a:spLocks noGrp="1"/>
          </p:cNvSpPr>
          <p:nvPr>
            <p:ph type="body" sz="quarter" idx="38"/>
          </p:nvPr>
        </p:nvSpPr>
        <p:spPr>
          <a:xfrm>
            <a:off x="3204413"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3" name="Text Placeholder 8"/>
          <p:cNvSpPr>
            <a:spLocks noGrp="1"/>
          </p:cNvSpPr>
          <p:nvPr>
            <p:ph type="body" sz="quarter" idx="39"/>
          </p:nvPr>
        </p:nvSpPr>
        <p:spPr>
          <a:xfrm>
            <a:off x="5976456"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12"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36982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2B Team Page">
    <p:spTree>
      <p:nvGrpSpPr>
        <p:cNvPr id="1" name=""/>
        <p:cNvGrpSpPr/>
        <p:nvPr/>
      </p:nvGrpSpPr>
      <p:grpSpPr>
        <a:xfrm>
          <a:off x="0" y="0"/>
          <a:ext cx="0" cy="0"/>
          <a:chOff x="0" y="0"/>
          <a:chExt cx="0" cy="0"/>
        </a:xfrm>
      </p:grpSpPr>
      <p:sp>
        <p:nvSpPr>
          <p:cNvPr id="8" name="Content Placeholder 2"/>
          <p:cNvSpPr>
            <a:spLocks noGrp="1"/>
          </p:cNvSpPr>
          <p:nvPr>
            <p:ph sz="quarter" idx="32" hasCustomPrompt="1"/>
          </p:nvPr>
        </p:nvSpPr>
        <p:spPr>
          <a:xfrm>
            <a:off x="432371"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11" name="Picture Placeholder 9"/>
          <p:cNvSpPr>
            <a:spLocks noGrp="1"/>
          </p:cNvSpPr>
          <p:nvPr>
            <p:ph type="pic" sz="quarter" idx="12" hasCustomPrompt="1"/>
          </p:nvPr>
        </p:nvSpPr>
        <p:spPr>
          <a:xfrm>
            <a:off x="2052371" y="1124041"/>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3" name="Picture Placeholder 9"/>
          <p:cNvSpPr>
            <a:spLocks noGrp="1"/>
          </p:cNvSpPr>
          <p:nvPr>
            <p:ph type="pic" sz="quarter" idx="35" hasCustomPrompt="1"/>
          </p:nvPr>
        </p:nvSpPr>
        <p:spPr>
          <a:xfrm>
            <a:off x="4824413" y="1122256"/>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4" name="Picture Placeholder 9"/>
          <p:cNvSpPr>
            <a:spLocks noGrp="1"/>
          </p:cNvSpPr>
          <p:nvPr>
            <p:ph type="pic" sz="quarter" idx="36" hasCustomPrompt="1"/>
          </p:nvPr>
        </p:nvSpPr>
        <p:spPr>
          <a:xfrm>
            <a:off x="7596456" y="1122256"/>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5" name="Content Placeholder 2"/>
          <p:cNvSpPr>
            <a:spLocks noGrp="1"/>
          </p:cNvSpPr>
          <p:nvPr>
            <p:ph sz="quarter" idx="37" hasCustomPrompt="1"/>
          </p:nvPr>
        </p:nvSpPr>
        <p:spPr>
          <a:xfrm>
            <a:off x="432371"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21" name="Text Placeholder 8"/>
          <p:cNvSpPr>
            <a:spLocks noGrp="1"/>
          </p:cNvSpPr>
          <p:nvPr>
            <p:ph type="body" sz="quarter" idx="14"/>
          </p:nvPr>
        </p:nvSpPr>
        <p:spPr>
          <a:xfrm>
            <a:off x="432371"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2" name="Text Placeholder 8"/>
          <p:cNvSpPr>
            <a:spLocks noGrp="1"/>
          </p:cNvSpPr>
          <p:nvPr>
            <p:ph type="body" sz="quarter" idx="38"/>
          </p:nvPr>
        </p:nvSpPr>
        <p:spPr>
          <a:xfrm>
            <a:off x="3204413"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3" name="Text Placeholder 8"/>
          <p:cNvSpPr>
            <a:spLocks noGrp="1"/>
          </p:cNvSpPr>
          <p:nvPr>
            <p:ph type="body" sz="quarter" idx="39"/>
          </p:nvPr>
        </p:nvSpPr>
        <p:spPr>
          <a:xfrm>
            <a:off x="5976456"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4" name="Content Placeholder 2"/>
          <p:cNvSpPr>
            <a:spLocks noGrp="1"/>
          </p:cNvSpPr>
          <p:nvPr>
            <p:ph sz="quarter" idx="40" hasCustomPrompt="1"/>
          </p:nvPr>
        </p:nvSpPr>
        <p:spPr>
          <a:xfrm>
            <a:off x="3204413"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25" name="Content Placeholder 2"/>
          <p:cNvSpPr>
            <a:spLocks noGrp="1"/>
          </p:cNvSpPr>
          <p:nvPr>
            <p:ph sz="quarter" idx="41" hasCustomPrompt="1"/>
          </p:nvPr>
        </p:nvSpPr>
        <p:spPr>
          <a:xfrm>
            <a:off x="3204413"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26" name="Content Placeholder 2"/>
          <p:cNvSpPr>
            <a:spLocks noGrp="1"/>
          </p:cNvSpPr>
          <p:nvPr>
            <p:ph sz="quarter" idx="42" hasCustomPrompt="1"/>
          </p:nvPr>
        </p:nvSpPr>
        <p:spPr>
          <a:xfrm>
            <a:off x="5976456"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27" name="Content Placeholder 2"/>
          <p:cNvSpPr>
            <a:spLocks noGrp="1"/>
          </p:cNvSpPr>
          <p:nvPr>
            <p:ph sz="quarter" idx="43" hasCustomPrompt="1"/>
          </p:nvPr>
        </p:nvSpPr>
        <p:spPr>
          <a:xfrm>
            <a:off x="5976456"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16"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7"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0895412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131590"/>
            <a:ext cx="8229600" cy="34630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dirty="0" smtClean="0"/>
              <a:t>Heading</a:t>
            </a:r>
            <a:endParaRPr lang="en-GB" dirty="0"/>
          </a:p>
        </p:txBody>
      </p:sp>
    </p:spTree>
    <p:extLst>
      <p:ext uri="{BB962C8B-B14F-4D97-AF65-F5344CB8AC3E}">
        <p14:creationId xmlns:p14="http://schemas.microsoft.com/office/powerpoint/2010/main" val="160952160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7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1"/>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1"/>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Y:\MARKETING, WHITE PAPERS, BUS DEV - NEW 2011\Logo &amp; Creative guidelines\New 2013\B2B_Logo_Sml_2017.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81039" y="4686630"/>
            <a:ext cx="1152000" cy="328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Placeholder 2"/>
          <p:cNvSpPr txBox="1">
            <a:spLocks/>
          </p:cNvSpPr>
          <p:nvPr/>
        </p:nvSpPr>
        <p:spPr>
          <a:xfrm>
            <a:off x="457200" y="206375"/>
            <a:ext cx="8229600" cy="857250"/>
          </a:xfrm>
          <a:prstGeom prst="rect">
            <a:avLst/>
          </a:prstGeom>
        </p:spPr>
        <p:txBody>
          <a:bodyPr vert="horz" lIns="0" tIns="0" rIns="0" bIns="0" rtlCol="0" anchor="t">
            <a:normAutofit/>
          </a:bodyPr>
          <a:lst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a:lstStyle>
          <a:p>
            <a:r>
              <a:rPr lang="en-US" smtClean="0"/>
              <a:t>Heading</a:t>
            </a:r>
            <a:endParaRPr lang="en-US" dirty="0"/>
          </a:p>
        </p:txBody>
      </p:sp>
    </p:spTree>
    <p:extLst>
      <p:ext uri="{BB962C8B-B14F-4D97-AF65-F5344CB8AC3E}">
        <p14:creationId xmlns:p14="http://schemas.microsoft.com/office/powerpoint/2010/main" val="4136815743"/>
      </p:ext>
    </p:extLst>
  </p:cSld>
  <p:clrMap bg1="lt1" tx1="dk1" bg2="lt2" tx2="dk2" accent1="accent1" accent2="accent2" accent3="accent3" accent4="accent4" accent5="accent5" accent6="accent6" hlink="hlink" folHlink="folHlink"/>
  <p:sldLayoutIdLst>
    <p:sldLayoutId id="2147483708" r:id="rId1"/>
    <p:sldLayoutId id="2147483720" r:id="rId2"/>
    <p:sldLayoutId id="2147483694" r:id="rId3"/>
    <p:sldLayoutId id="214748372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Y:\MARKETING, WHITE PAPERS, BUS DEV - NEW 2011\Logo &amp; Creative guidelines\New 2013\B2B_Logo_Sml_20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1039" y="4686630"/>
            <a:ext cx="1152000" cy="328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Placeholder 2"/>
          <p:cNvSpPr txBox="1">
            <a:spLocks/>
          </p:cNvSpPr>
          <p:nvPr/>
        </p:nvSpPr>
        <p:spPr>
          <a:xfrm>
            <a:off x="457200" y="206375"/>
            <a:ext cx="8229600" cy="857250"/>
          </a:xfrm>
          <a:prstGeom prst="rect">
            <a:avLst/>
          </a:prstGeom>
        </p:spPr>
        <p:txBody>
          <a:bodyPr vert="horz" lIns="0" tIns="0" rIns="0" bIns="0" rtlCol="0" anchor="t">
            <a:normAutofit/>
          </a:bodyPr>
          <a:lst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a:lstStyle>
          <a:p>
            <a:r>
              <a:rPr lang="en-US" smtClean="0"/>
              <a:t>Heading</a:t>
            </a:r>
            <a:endParaRPr lang="en-US" dirty="0"/>
          </a:p>
        </p:txBody>
      </p:sp>
    </p:spTree>
    <p:extLst>
      <p:ext uri="{BB962C8B-B14F-4D97-AF65-F5344CB8AC3E}">
        <p14:creationId xmlns:p14="http://schemas.microsoft.com/office/powerpoint/2010/main" val="203099077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95486"/>
            <a:ext cx="8568952" cy="923330"/>
          </a:xfrm>
          <a:prstGeom prst="rect">
            <a:avLst/>
          </a:prstGeom>
          <a:noFill/>
        </p:spPr>
        <p:txBody>
          <a:bodyPr wrap="square" rtlCol="0">
            <a:spAutoFit/>
          </a:bodyPr>
          <a:lstStyle/>
          <a:p>
            <a:r>
              <a:rPr lang="en-GB" sz="5400" dirty="0" smtClean="0">
                <a:solidFill>
                  <a:schemeClr val="bg1"/>
                </a:solidFill>
                <a:latin typeface="+mj-lt"/>
              </a:rPr>
              <a:t>System 1 &amp; 2 thinking</a:t>
            </a:r>
            <a:endParaRPr lang="en-GB" sz="5400" b="0" dirty="0" smtClean="0">
              <a:solidFill>
                <a:schemeClr val="bg1"/>
              </a:solidFill>
              <a:latin typeface="+mj-lt"/>
            </a:endParaRPr>
          </a:p>
        </p:txBody>
      </p:sp>
    </p:spTree>
    <p:extLst>
      <p:ext uri="{BB962C8B-B14F-4D97-AF65-F5344CB8AC3E}">
        <p14:creationId xmlns:p14="http://schemas.microsoft.com/office/powerpoint/2010/main" val="2319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551" y="202332"/>
            <a:ext cx="8229600" cy="857250"/>
          </a:xfrm>
        </p:spPr>
        <p:txBody>
          <a:bodyPr>
            <a:normAutofit/>
          </a:bodyPr>
          <a:lstStyle/>
          <a:p>
            <a:r>
              <a:rPr lang="en-GB" dirty="0"/>
              <a:t>A business model </a:t>
            </a:r>
            <a:r>
              <a:rPr lang="en-GB" dirty="0" smtClean="0"/>
              <a:t>for working out emotional forces that drive decision making</a:t>
            </a:r>
            <a:endParaRPr lang="en-GB" dirty="0"/>
          </a:p>
        </p:txBody>
      </p:sp>
      <p:sp>
        <p:nvSpPr>
          <p:cNvPr id="6" name="Rectangle 5"/>
          <p:cNvSpPr/>
          <p:nvPr/>
        </p:nvSpPr>
        <p:spPr>
          <a:xfrm>
            <a:off x="1331640" y="1090158"/>
            <a:ext cx="6329787" cy="307777"/>
          </a:xfrm>
          <a:prstGeom prst="rect">
            <a:avLst/>
          </a:prstGeom>
        </p:spPr>
        <p:txBody>
          <a:bodyPr wrap="square">
            <a:spAutoFit/>
          </a:bodyPr>
          <a:lstStyle/>
          <a:p>
            <a:pPr algn="ctr"/>
            <a:r>
              <a:rPr lang="en-GB" sz="1400" dirty="0"/>
              <a:t>Use this model </a:t>
            </a:r>
            <a:r>
              <a:rPr lang="en-GB" sz="1400" dirty="0" smtClean="0"/>
              <a:t>to work out how to manage customer decision making</a:t>
            </a:r>
            <a:endParaRPr lang="en-GB" sz="1400" dirty="0"/>
          </a:p>
        </p:txBody>
      </p:sp>
      <p:sp>
        <p:nvSpPr>
          <p:cNvPr id="3" name="TextBox 2"/>
          <p:cNvSpPr txBox="1"/>
          <p:nvPr/>
        </p:nvSpPr>
        <p:spPr>
          <a:xfrm>
            <a:off x="395536" y="1635646"/>
            <a:ext cx="4028989" cy="1754326"/>
          </a:xfrm>
          <a:prstGeom prst="rect">
            <a:avLst/>
          </a:prstGeom>
          <a:noFill/>
        </p:spPr>
        <p:txBody>
          <a:bodyPr wrap="square" rtlCol="0">
            <a:spAutoFit/>
          </a:bodyPr>
          <a:lstStyle/>
          <a:p>
            <a:r>
              <a:rPr lang="en-GB" sz="1200" dirty="0" smtClean="0"/>
              <a:t>This model is the brainchild of Daniel </a:t>
            </a:r>
            <a:r>
              <a:rPr lang="en-GB" sz="1200" dirty="0" err="1" smtClean="0"/>
              <a:t>Kahneman</a:t>
            </a:r>
            <a:r>
              <a:rPr lang="en-GB" sz="1200" dirty="0" smtClean="0"/>
              <a:t>. His theory is based on the way human decision-making is influenced by heuristics (biases). These biases come from reference points that are used to compare things - past history, the way the question is framed, and the fact that we very often won’t change our mind because we are psychologically committed to a decision. All this decision-making takes place at two levels – one is unconscious, fast and emotional and the other is slow, conscious and logical.</a:t>
            </a:r>
            <a:endParaRPr lang="en-GB" sz="1200" dirty="0"/>
          </a:p>
        </p:txBody>
      </p:sp>
      <p:graphicFrame>
        <p:nvGraphicFramePr>
          <p:cNvPr id="2" name="Table 1"/>
          <p:cNvGraphicFramePr>
            <a:graphicFrameLocks noGrp="1"/>
          </p:cNvGraphicFramePr>
          <p:nvPr>
            <p:extLst>
              <p:ext uri="{D42A27DB-BD31-4B8C-83A1-F6EECF244321}">
                <p14:modId xmlns:p14="http://schemas.microsoft.com/office/powerpoint/2010/main" val="682953932"/>
              </p:ext>
            </p:extLst>
          </p:nvPr>
        </p:nvGraphicFramePr>
        <p:xfrm>
          <a:off x="4644008" y="1779662"/>
          <a:ext cx="4248472" cy="1807845"/>
        </p:xfrm>
        <a:graphic>
          <a:graphicData uri="http://schemas.openxmlformats.org/drawingml/2006/table">
            <a:tbl>
              <a:tblPr>
                <a:tableStyleId>{5DA37D80-6434-44D0-A028-1B22A696006F}</a:tableStyleId>
              </a:tblPr>
              <a:tblGrid>
                <a:gridCol w="862806"/>
                <a:gridCol w="1801490"/>
                <a:gridCol w="1584176"/>
              </a:tblGrid>
              <a:tr h="190500">
                <a:tc>
                  <a:txBody>
                    <a:bodyPr/>
                    <a:lstStyle/>
                    <a:p>
                      <a:pPr algn="l" fontAlgn="b"/>
                      <a:endParaRPr lang="en-GB" sz="9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b"/>
                      <a:r>
                        <a:rPr lang="en-GB" sz="900" b="1" u="none" strike="noStrike" dirty="0">
                          <a:solidFill>
                            <a:schemeClr val="bg1"/>
                          </a:solidFill>
                          <a:effectLst/>
                        </a:rPr>
                        <a:t>System 1 - Unconscious</a:t>
                      </a:r>
                      <a:endParaRPr lang="en-GB" sz="9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b"/>
                      <a:r>
                        <a:rPr lang="en-GB" sz="900" b="1" u="none" strike="noStrike" dirty="0">
                          <a:solidFill>
                            <a:schemeClr val="bg1"/>
                          </a:solidFill>
                          <a:effectLst/>
                        </a:rPr>
                        <a:t>System 2 - Conscious</a:t>
                      </a:r>
                      <a:endParaRPr lang="en-GB" sz="900" b="1" i="0" u="none" strike="noStrike" dirty="0">
                        <a:solidFill>
                          <a:schemeClr val="bg1"/>
                        </a:solidFill>
                        <a:effectLst/>
                        <a:latin typeface="Calibri"/>
                      </a:endParaRPr>
                    </a:p>
                  </a:txBody>
                  <a:tcPr marL="9525" marR="9525" marT="9525" marB="0" anchor="ctr">
                    <a:solidFill>
                      <a:schemeClr val="accent2"/>
                    </a:solidFill>
                  </a:tcPr>
                </a:tc>
              </a:tr>
              <a:tr h="190500">
                <a:tc rowSpan="3">
                  <a:txBody>
                    <a:bodyPr/>
                    <a:lstStyle/>
                    <a:p>
                      <a:pPr algn="ctr" fontAlgn="b"/>
                      <a:r>
                        <a:rPr lang="en-GB" sz="900" u="none" strike="noStrike" dirty="0">
                          <a:effectLst/>
                        </a:rPr>
                        <a:t>Characteristics</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spcBef>
                          <a:spcPts val="0"/>
                        </a:spcBef>
                      </a:pPr>
                      <a:r>
                        <a:rPr lang="en-GB" sz="900" u="none" strike="noStrike" dirty="0">
                          <a:effectLst/>
                        </a:rPr>
                        <a:t>Fast</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r>
                        <a:rPr lang="en-GB" sz="900" u="none" strike="noStrike" dirty="0">
                          <a:effectLst/>
                        </a:rPr>
                        <a:t>Slow</a:t>
                      </a:r>
                      <a:endParaRPr lang="en-GB" sz="900" b="0" i="0" u="none" strike="noStrike" dirty="0">
                        <a:solidFill>
                          <a:srgbClr val="000000"/>
                        </a:solidFill>
                        <a:effectLst/>
                        <a:latin typeface="Calibri"/>
                      </a:endParaRPr>
                    </a:p>
                  </a:txBody>
                  <a:tcPr marL="9525" marR="9525" marT="9525" marB="0" anchor="ctr"/>
                </a:tc>
              </a:tr>
              <a:tr h="190500">
                <a:tc vMerge="1">
                  <a:txBody>
                    <a:bodyPr/>
                    <a:lstStyle/>
                    <a:p>
                      <a:endParaRPr lang="en-GB"/>
                    </a:p>
                  </a:txBody>
                  <a:tcPr/>
                </a:tc>
                <a:tc>
                  <a:txBody>
                    <a:bodyPr/>
                    <a:lstStyle/>
                    <a:p>
                      <a:pPr marL="72000" algn="l" fontAlgn="b">
                        <a:spcBef>
                          <a:spcPts val="0"/>
                        </a:spcBef>
                      </a:pPr>
                      <a:r>
                        <a:rPr lang="en-GB" sz="900" u="none" strike="noStrike" dirty="0">
                          <a:effectLst/>
                        </a:rPr>
                        <a:t>Unconscious</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r>
                        <a:rPr lang="en-GB" sz="900" u="none" strike="noStrike" dirty="0">
                          <a:effectLst/>
                        </a:rPr>
                        <a:t>Conscious</a:t>
                      </a:r>
                      <a:endParaRPr lang="en-GB" sz="900" b="0" i="0" u="none" strike="noStrike" dirty="0">
                        <a:solidFill>
                          <a:srgbClr val="000000"/>
                        </a:solidFill>
                        <a:effectLst/>
                        <a:latin typeface="Calibri"/>
                      </a:endParaRPr>
                    </a:p>
                  </a:txBody>
                  <a:tcPr marL="9525" marR="9525" marT="9525" marB="0" anchor="ctr"/>
                </a:tc>
              </a:tr>
              <a:tr h="190500">
                <a:tc vMerge="1">
                  <a:txBody>
                    <a:bodyPr/>
                    <a:lstStyle/>
                    <a:p>
                      <a:endParaRPr lang="en-GB"/>
                    </a:p>
                  </a:txBody>
                  <a:tcPr/>
                </a:tc>
                <a:tc>
                  <a:txBody>
                    <a:bodyPr/>
                    <a:lstStyle/>
                    <a:p>
                      <a:pPr marL="72000" algn="l" fontAlgn="b">
                        <a:spcBef>
                          <a:spcPts val="0"/>
                        </a:spcBef>
                      </a:pPr>
                      <a:r>
                        <a:rPr lang="en-GB" sz="900" u="none" strike="noStrike" dirty="0">
                          <a:effectLst/>
                        </a:rPr>
                        <a:t>Emotional</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r>
                        <a:rPr lang="en-GB" sz="900" u="none" strike="noStrike" dirty="0">
                          <a:effectLst/>
                        </a:rPr>
                        <a:t>Logical</a:t>
                      </a:r>
                      <a:endParaRPr lang="en-GB" sz="900" b="0" i="0" u="none" strike="noStrike" dirty="0">
                        <a:solidFill>
                          <a:srgbClr val="000000"/>
                        </a:solidFill>
                        <a:effectLst/>
                        <a:latin typeface="Calibri"/>
                      </a:endParaRPr>
                    </a:p>
                  </a:txBody>
                  <a:tcPr marL="9525" marR="9525" marT="9525" marB="0" anchor="ctr"/>
                </a:tc>
              </a:tr>
              <a:tr h="190500">
                <a:tc rowSpan="3">
                  <a:txBody>
                    <a:bodyPr/>
                    <a:lstStyle/>
                    <a:p>
                      <a:pPr algn="ctr" fontAlgn="b"/>
                      <a:r>
                        <a:rPr lang="en-GB" sz="900" u="none" strike="noStrike">
                          <a:effectLst/>
                        </a:rPr>
                        <a:t>Advantages</a:t>
                      </a:r>
                      <a:endParaRPr lang="en-GB" sz="900" b="0" i="0" u="none" strike="noStrike">
                        <a:solidFill>
                          <a:srgbClr val="000000"/>
                        </a:solidFill>
                        <a:effectLst/>
                        <a:latin typeface="Calibri"/>
                      </a:endParaRPr>
                    </a:p>
                  </a:txBody>
                  <a:tcPr marL="9525" marR="9525" marT="9525" marB="0" anchor="ctr"/>
                </a:tc>
                <a:tc>
                  <a:txBody>
                    <a:bodyPr/>
                    <a:lstStyle/>
                    <a:p>
                      <a:pPr marL="72000" algn="l" fontAlgn="b">
                        <a:spcBef>
                          <a:spcPts val="0"/>
                        </a:spcBef>
                      </a:pPr>
                      <a:r>
                        <a:rPr lang="en-GB" sz="900" u="none" strike="noStrike" dirty="0">
                          <a:effectLst/>
                        </a:rPr>
                        <a:t>Natural reaction</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r>
                        <a:rPr lang="en-GB" sz="900" u="none" strike="noStrike" dirty="0">
                          <a:effectLst/>
                        </a:rPr>
                        <a:t>Considered reaction</a:t>
                      </a:r>
                      <a:endParaRPr lang="en-GB" sz="900" b="0" i="0" u="none" strike="noStrike" dirty="0">
                        <a:solidFill>
                          <a:srgbClr val="000000"/>
                        </a:solidFill>
                        <a:effectLst/>
                        <a:latin typeface="Calibri"/>
                      </a:endParaRPr>
                    </a:p>
                  </a:txBody>
                  <a:tcPr marL="9525" marR="9525" marT="9525" marB="0" anchor="ctr"/>
                </a:tc>
              </a:tr>
              <a:tr h="190500">
                <a:tc vMerge="1">
                  <a:txBody>
                    <a:bodyPr/>
                    <a:lstStyle/>
                    <a:p>
                      <a:endParaRPr lang="en-GB"/>
                    </a:p>
                  </a:txBody>
                  <a:tcPr/>
                </a:tc>
                <a:tc>
                  <a:txBody>
                    <a:bodyPr/>
                    <a:lstStyle/>
                    <a:p>
                      <a:pPr marL="72000" algn="l" fontAlgn="b">
                        <a:spcBef>
                          <a:spcPts val="0"/>
                        </a:spcBef>
                      </a:pPr>
                      <a:r>
                        <a:rPr lang="en-GB" sz="900" u="none" strike="noStrike" dirty="0">
                          <a:effectLst/>
                        </a:rPr>
                        <a:t>Automatic reaction</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r>
                        <a:rPr lang="en-GB" sz="900" u="none" strike="noStrike" dirty="0">
                          <a:effectLst/>
                        </a:rPr>
                        <a:t>Thoughtful reaction</a:t>
                      </a:r>
                      <a:endParaRPr lang="en-GB" sz="900" b="0" i="0" u="none" strike="noStrike" dirty="0">
                        <a:solidFill>
                          <a:srgbClr val="000000"/>
                        </a:solidFill>
                        <a:effectLst/>
                        <a:latin typeface="Calibri"/>
                      </a:endParaRPr>
                    </a:p>
                  </a:txBody>
                  <a:tcPr marL="9525" marR="9525" marT="9525" marB="0" anchor="ctr"/>
                </a:tc>
              </a:tr>
              <a:tr h="190500">
                <a:tc vMerge="1">
                  <a:txBody>
                    <a:bodyPr/>
                    <a:lstStyle/>
                    <a:p>
                      <a:endParaRPr lang="en-GB"/>
                    </a:p>
                  </a:txBody>
                  <a:tcPr/>
                </a:tc>
                <a:tc>
                  <a:txBody>
                    <a:bodyPr/>
                    <a:lstStyle/>
                    <a:p>
                      <a:pPr marL="72000" algn="l" fontAlgn="b">
                        <a:spcBef>
                          <a:spcPts val="0"/>
                        </a:spcBef>
                      </a:pPr>
                      <a:r>
                        <a:rPr lang="en-GB" sz="900" u="none" strike="noStrike" dirty="0">
                          <a:effectLst/>
                        </a:rPr>
                        <a:t>From the heart</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r>
                        <a:rPr lang="en-GB" sz="900" u="none" strike="noStrike" dirty="0">
                          <a:effectLst/>
                        </a:rPr>
                        <a:t>From the head</a:t>
                      </a:r>
                      <a:endParaRPr lang="en-GB" sz="900" b="0" i="0" u="none" strike="noStrike" dirty="0">
                        <a:solidFill>
                          <a:srgbClr val="000000"/>
                        </a:solidFill>
                        <a:effectLst/>
                        <a:latin typeface="Calibri"/>
                      </a:endParaRPr>
                    </a:p>
                  </a:txBody>
                  <a:tcPr marL="9525" marR="9525" marT="9525" marB="0" anchor="ctr"/>
                </a:tc>
              </a:tr>
              <a:tr h="190500">
                <a:tc rowSpan="2">
                  <a:txBody>
                    <a:bodyPr/>
                    <a:lstStyle/>
                    <a:p>
                      <a:pPr algn="ctr" fontAlgn="b"/>
                      <a:r>
                        <a:rPr lang="en-GB" sz="900" u="none" strike="noStrike">
                          <a:effectLst/>
                        </a:rPr>
                        <a:t>Disadvantages</a:t>
                      </a:r>
                      <a:endParaRPr lang="en-GB" sz="900" b="0" i="0" u="none" strike="noStrike">
                        <a:solidFill>
                          <a:srgbClr val="000000"/>
                        </a:solidFill>
                        <a:effectLst/>
                        <a:latin typeface="Calibri"/>
                      </a:endParaRPr>
                    </a:p>
                  </a:txBody>
                  <a:tcPr marL="9525" marR="9525" marT="9525" marB="0" anchor="ctr"/>
                </a:tc>
                <a:tc>
                  <a:txBody>
                    <a:bodyPr/>
                    <a:lstStyle/>
                    <a:p>
                      <a:pPr marL="72000" algn="l" fontAlgn="b">
                        <a:spcBef>
                          <a:spcPts val="0"/>
                        </a:spcBef>
                      </a:pPr>
                      <a:r>
                        <a:rPr lang="en-GB" sz="900" u="none" strike="noStrike" dirty="0">
                          <a:effectLst/>
                        </a:rPr>
                        <a:t>Difficult to explain to others</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r>
                        <a:rPr lang="en-GB" sz="900" u="none" strike="noStrike" dirty="0">
                          <a:effectLst/>
                        </a:rPr>
                        <a:t>Boring</a:t>
                      </a:r>
                      <a:endParaRPr lang="en-GB" sz="900" b="0" i="0" u="none" strike="noStrike" dirty="0">
                        <a:solidFill>
                          <a:srgbClr val="000000"/>
                        </a:solidFill>
                        <a:effectLst/>
                        <a:latin typeface="Calibri"/>
                      </a:endParaRPr>
                    </a:p>
                  </a:txBody>
                  <a:tcPr marL="9525" marR="9525" marT="9525" marB="0" anchor="ctr"/>
                </a:tc>
              </a:tr>
              <a:tr h="190500">
                <a:tc vMerge="1">
                  <a:txBody>
                    <a:bodyPr/>
                    <a:lstStyle/>
                    <a:p>
                      <a:endParaRPr lang="en-GB"/>
                    </a:p>
                  </a:txBody>
                  <a:tcPr/>
                </a:tc>
                <a:tc>
                  <a:txBody>
                    <a:bodyPr/>
                    <a:lstStyle/>
                    <a:p>
                      <a:pPr marL="72000" algn="l" fontAlgn="b">
                        <a:spcBef>
                          <a:spcPts val="0"/>
                        </a:spcBef>
                      </a:pPr>
                      <a:r>
                        <a:rPr lang="en-GB" sz="900" u="none" strike="noStrike" dirty="0">
                          <a:effectLst/>
                        </a:rPr>
                        <a:t>Biased by emotion so could be wrong</a:t>
                      </a:r>
                      <a:endParaRPr lang="en-GB" sz="900" b="0" i="0" u="none" strike="noStrike" dirty="0">
                        <a:solidFill>
                          <a:srgbClr val="000000"/>
                        </a:solidFill>
                        <a:effectLst/>
                        <a:latin typeface="Calibri"/>
                      </a:endParaRPr>
                    </a:p>
                  </a:txBody>
                  <a:tcPr marL="9525" marR="9525" marT="9525" marB="0" anchor="ctr"/>
                </a:tc>
                <a:tc>
                  <a:txBody>
                    <a:bodyPr/>
                    <a:lstStyle/>
                    <a:p>
                      <a:pPr marL="72000" algn="l" fontAlgn="b"/>
                      <a:r>
                        <a:rPr lang="en-GB" sz="900" u="none" strike="noStrike" dirty="0">
                          <a:effectLst/>
                        </a:rPr>
                        <a:t>Can rationalize a wrong decision</a:t>
                      </a:r>
                      <a:endParaRPr lang="en-GB" sz="9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530359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1: DIG DEEP</a:t>
            </a:r>
            <a:endParaRPr lang="en-GB" dirty="0"/>
          </a:p>
        </p:txBody>
      </p:sp>
      <p:sp>
        <p:nvSpPr>
          <p:cNvPr id="8" name="TextBox 7"/>
          <p:cNvSpPr txBox="1"/>
          <p:nvPr/>
        </p:nvSpPr>
        <p:spPr>
          <a:xfrm>
            <a:off x="562975" y="843558"/>
            <a:ext cx="7443464" cy="2123658"/>
          </a:xfrm>
          <a:prstGeom prst="rect">
            <a:avLst/>
          </a:prstGeom>
          <a:noFill/>
        </p:spPr>
        <p:txBody>
          <a:bodyPr wrap="square" rtlCol="0">
            <a:spAutoFit/>
          </a:bodyPr>
          <a:lstStyle/>
          <a:p>
            <a:r>
              <a:rPr lang="en-GB" sz="1200" dirty="0" smtClean="0">
                <a:latin typeface="+mj-lt"/>
              </a:rPr>
              <a:t>If you ask somebody why they do something or why they chose a particular brand/supplier, the first level of response is likely to be logical. People do not like to admit that they make decisions on the fly or from the gut. This means that if asked why they chose a supplier they almost certainly will mention that the price was right, the availability was acceptable, the quality met their needs etc. These factors may well have influenced the decision but there may have been others. There may have been a greater level of trust with one supplier, they may have liked the people in that company,  they may have thought that buying from the company conferred some status etc. These are influences that may not even be recognised initially by the decision maker.</a:t>
            </a:r>
          </a:p>
          <a:p>
            <a:endParaRPr lang="en-GB" sz="1200" dirty="0">
              <a:latin typeface="+mj-lt"/>
            </a:endParaRPr>
          </a:p>
          <a:p>
            <a:r>
              <a:rPr lang="en-GB" sz="1200" dirty="0" smtClean="0">
                <a:latin typeface="+mj-lt"/>
              </a:rPr>
              <a:t>Questions to answers can provide clues that indicate which system is operative.  When digging deep develop questions that uncover whether the respondent is thinking fast (system 1) or slow (system 2):</a:t>
            </a:r>
          </a:p>
          <a:p>
            <a:endParaRPr lang="en-GB" sz="12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91688094"/>
              </p:ext>
            </p:extLst>
          </p:nvPr>
        </p:nvGraphicFramePr>
        <p:xfrm>
          <a:off x="487055" y="2935590"/>
          <a:ext cx="8424936" cy="611347"/>
        </p:xfrm>
        <a:graphic>
          <a:graphicData uri="http://schemas.openxmlformats.org/drawingml/2006/table">
            <a:tbl>
              <a:tblPr>
                <a:tableStyleId>{5DA37D80-6434-44D0-A028-1B22A696006F}</a:tableStyleId>
              </a:tblPr>
              <a:tblGrid>
                <a:gridCol w="3888432"/>
                <a:gridCol w="2102385"/>
                <a:gridCol w="2434119"/>
              </a:tblGrid>
              <a:tr h="155471">
                <a:tc>
                  <a:txBody>
                    <a:bodyPr/>
                    <a:lstStyle/>
                    <a:p>
                      <a:pPr algn="ctr" fontAlgn="b"/>
                      <a:r>
                        <a:rPr lang="en-GB" sz="900" u="none" strike="noStrike" dirty="0" smtClean="0">
                          <a:solidFill>
                            <a:schemeClr val="bg1"/>
                          </a:solidFill>
                          <a:effectLst/>
                        </a:rPr>
                        <a:t>Questions</a:t>
                      </a:r>
                      <a:endParaRPr lang="en-GB" sz="900" b="0" i="0" u="none" strike="noStrike" dirty="0">
                        <a:solidFill>
                          <a:schemeClr val="bg1"/>
                        </a:solidFill>
                        <a:effectLst/>
                        <a:latin typeface="Calibri"/>
                      </a:endParaRPr>
                    </a:p>
                  </a:txBody>
                  <a:tcPr marL="7774" marR="7774" marT="7774" marB="0" anchor="b">
                    <a:solidFill>
                      <a:schemeClr val="accent2"/>
                    </a:solidFill>
                  </a:tcPr>
                </a:tc>
                <a:tc>
                  <a:txBody>
                    <a:bodyPr/>
                    <a:lstStyle/>
                    <a:p>
                      <a:pPr algn="ctr" fontAlgn="b"/>
                      <a:r>
                        <a:rPr lang="en-GB" sz="900" u="none" strike="noStrike" dirty="0">
                          <a:solidFill>
                            <a:schemeClr val="bg1"/>
                          </a:solidFill>
                          <a:effectLst/>
                        </a:rPr>
                        <a:t>System </a:t>
                      </a:r>
                      <a:r>
                        <a:rPr lang="en-GB" sz="900" u="none" strike="noStrike" dirty="0" smtClean="0">
                          <a:solidFill>
                            <a:schemeClr val="bg1"/>
                          </a:solidFill>
                          <a:effectLst/>
                        </a:rPr>
                        <a:t>1</a:t>
                      </a:r>
                      <a:endParaRPr lang="en-GB" sz="900" b="0" i="0" u="none" strike="noStrike" dirty="0">
                        <a:solidFill>
                          <a:schemeClr val="bg1"/>
                        </a:solidFill>
                        <a:effectLst/>
                        <a:latin typeface="Calibri"/>
                      </a:endParaRPr>
                    </a:p>
                  </a:txBody>
                  <a:tcPr marL="7774" marR="7774" marT="7774" marB="0" anchor="b">
                    <a:solidFill>
                      <a:schemeClr val="accent2"/>
                    </a:solidFill>
                  </a:tcPr>
                </a:tc>
                <a:tc>
                  <a:txBody>
                    <a:bodyPr/>
                    <a:lstStyle/>
                    <a:p>
                      <a:pPr algn="ctr" fontAlgn="b"/>
                      <a:r>
                        <a:rPr lang="en-GB" sz="900" u="none" strike="noStrike" dirty="0">
                          <a:solidFill>
                            <a:schemeClr val="bg1"/>
                          </a:solidFill>
                          <a:effectLst/>
                        </a:rPr>
                        <a:t>System </a:t>
                      </a:r>
                      <a:r>
                        <a:rPr lang="en-GB" sz="900" u="none" strike="noStrike" dirty="0" smtClean="0">
                          <a:solidFill>
                            <a:schemeClr val="bg1"/>
                          </a:solidFill>
                          <a:effectLst/>
                        </a:rPr>
                        <a:t>2</a:t>
                      </a:r>
                      <a:endParaRPr lang="en-GB" sz="900" b="0" i="0" u="none" strike="noStrike" dirty="0">
                        <a:solidFill>
                          <a:schemeClr val="bg1"/>
                        </a:solidFill>
                        <a:effectLst/>
                        <a:latin typeface="Calibri"/>
                      </a:endParaRPr>
                    </a:p>
                  </a:txBody>
                  <a:tcPr marL="7774" marR="7774" marT="7774" marB="0" anchor="b">
                    <a:solidFill>
                      <a:schemeClr val="accent2"/>
                    </a:solidFill>
                  </a:tcPr>
                </a:tc>
              </a:tr>
              <a:tr h="155471">
                <a:tc>
                  <a:txBody>
                    <a:bodyPr/>
                    <a:lstStyle/>
                    <a:p>
                      <a:pPr marL="72000" algn="l" fontAlgn="b"/>
                      <a:r>
                        <a:rPr lang="en-GB" sz="900" u="none" strike="noStrike" dirty="0">
                          <a:effectLst/>
                        </a:rPr>
                        <a:t>How many years have you used your current  supplier?</a:t>
                      </a:r>
                      <a:endParaRPr lang="en-GB" sz="900" b="0" i="0" u="none" strike="noStrike" dirty="0">
                        <a:solidFill>
                          <a:srgbClr val="000000"/>
                        </a:solidFill>
                        <a:effectLst/>
                        <a:latin typeface="Calibri"/>
                      </a:endParaRPr>
                    </a:p>
                  </a:txBody>
                  <a:tcPr marL="7774" marR="7774" marT="7774" marB="0" anchor="b"/>
                </a:tc>
                <a:tc>
                  <a:txBody>
                    <a:bodyPr/>
                    <a:lstStyle/>
                    <a:p>
                      <a:pPr marL="72000" algn="l" fontAlgn="b"/>
                      <a:r>
                        <a:rPr lang="en-GB" sz="900" u="none" strike="noStrike" dirty="0">
                          <a:effectLst/>
                        </a:rPr>
                        <a:t>10 years or more</a:t>
                      </a:r>
                      <a:endParaRPr lang="en-GB" sz="900" b="0" i="0" u="none" strike="noStrike" dirty="0">
                        <a:solidFill>
                          <a:srgbClr val="000000"/>
                        </a:solidFill>
                        <a:effectLst/>
                        <a:latin typeface="Calibri"/>
                      </a:endParaRPr>
                    </a:p>
                  </a:txBody>
                  <a:tcPr marL="7774" marR="7774" marT="7774" marB="0" anchor="b"/>
                </a:tc>
                <a:tc>
                  <a:txBody>
                    <a:bodyPr/>
                    <a:lstStyle/>
                    <a:p>
                      <a:pPr marL="72000" algn="l" fontAlgn="b"/>
                      <a:r>
                        <a:rPr lang="en-GB" sz="900" u="none" strike="noStrike" dirty="0">
                          <a:effectLst/>
                        </a:rPr>
                        <a:t>Change suppliers regularly</a:t>
                      </a:r>
                      <a:endParaRPr lang="en-GB" sz="900" b="0" i="0" u="none" strike="noStrike" dirty="0">
                        <a:solidFill>
                          <a:srgbClr val="000000"/>
                        </a:solidFill>
                        <a:effectLst/>
                        <a:latin typeface="Calibri"/>
                      </a:endParaRPr>
                    </a:p>
                  </a:txBody>
                  <a:tcPr marL="7774" marR="7774" marT="7774" marB="0" anchor="b"/>
                </a:tc>
              </a:tr>
              <a:tr h="155471">
                <a:tc>
                  <a:txBody>
                    <a:bodyPr/>
                    <a:lstStyle/>
                    <a:p>
                      <a:pPr marL="72000" algn="l" fontAlgn="b"/>
                      <a:r>
                        <a:rPr lang="en-GB" sz="900" u="none" strike="noStrike" dirty="0">
                          <a:effectLst/>
                        </a:rPr>
                        <a:t>Which supplier would you use if your current supplier was no longer available?</a:t>
                      </a:r>
                      <a:endParaRPr lang="en-GB" sz="900" b="0" i="0" u="none" strike="noStrike" dirty="0">
                        <a:solidFill>
                          <a:srgbClr val="000000"/>
                        </a:solidFill>
                        <a:effectLst/>
                        <a:latin typeface="Calibri"/>
                      </a:endParaRPr>
                    </a:p>
                  </a:txBody>
                  <a:tcPr marL="7774" marR="7774" marT="7774" marB="0" anchor="b"/>
                </a:tc>
                <a:tc>
                  <a:txBody>
                    <a:bodyPr/>
                    <a:lstStyle/>
                    <a:p>
                      <a:pPr marL="72000" algn="l" fontAlgn="b"/>
                      <a:r>
                        <a:rPr lang="en-GB" sz="900" u="none" strike="noStrike" dirty="0">
                          <a:effectLst/>
                        </a:rPr>
                        <a:t>Another supplier mentioned immediately</a:t>
                      </a:r>
                      <a:endParaRPr lang="en-GB" sz="900" b="0" i="0" u="none" strike="noStrike" dirty="0">
                        <a:solidFill>
                          <a:srgbClr val="000000"/>
                        </a:solidFill>
                        <a:effectLst/>
                        <a:latin typeface="Calibri"/>
                      </a:endParaRPr>
                    </a:p>
                  </a:txBody>
                  <a:tcPr marL="7774" marR="7774" marT="7774" marB="0" anchor="b"/>
                </a:tc>
                <a:tc>
                  <a:txBody>
                    <a:bodyPr/>
                    <a:lstStyle/>
                    <a:p>
                      <a:pPr marL="72000" algn="l" fontAlgn="b"/>
                      <a:r>
                        <a:rPr lang="en-GB" sz="900" u="none" strike="noStrike" dirty="0">
                          <a:effectLst/>
                        </a:rPr>
                        <a:t>Can't say, would have to think about it</a:t>
                      </a:r>
                      <a:endParaRPr lang="en-GB" sz="900" b="0" i="0" u="none" strike="noStrike" dirty="0">
                        <a:solidFill>
                          <a:srgbClr val="000000"/>
                        </a:solidFill>
                        <a:effectLst/>
                        <a:latin typeface="Calibri"/>
                      </a:endParaRPr>
                    </a:p>
                  </a:txBody>
                  <a:tcPr marL="7774" marR="7774" marT="7774" marB="0" anchor="b"/>
                </a:tc>
              </a:tr>
              <a:tr h="114875">
                <a:tc>
                  <a:txBody>
                    <a:bodyPr/>
                    <a:lstStyle/>
                    <a:p>
                      <a:pPr marL="72000" algn="l" fontAlgn="b"/>
                      <a:r>
                        <a:rPr lang="en-GB" sz="900" u="none" strike="noStrike" dirty="0">
                          <a:effectLst/>
                        </a:rPr>
                        <a:t>If your current supplier was an animal, what would it be?</a:t>
                      </a:r>
                      <a:endParaRPr lang="en-GB" sz="900" b="0" i="0" u="none" strike="noStrike" dirty="0">
                        <a:solidFill>
                          <a:srgbClr val="000000"/>
                        </a:solidFill>
                        <a:effectLst/>
                        <a:latin typeface="Calibri"/>
                      </a:endParaRPr>
                    </a:p>
                  </a:txBody>
                  <a:tcPr marL="7774" marR="7774" marT="7774" marB="0" anchor="b"/>
                </a:tc>
                <a:tc>
                  <a:txBody>
                    <a:bodyPr/>
                    <a:lstStyle/>
                    <a:p>
                      <a:pPr marL="72000" algn="l" fontAlgn="b"/>
                      <a:r>
                        <a:rPr lang="en-GB" sz="900" u="none" strike="noStrike" dirty="0">
                          <a:effectLst/>
                        </a:rPr>
                        <a:t>A dog, a cat (in other words a pet)</a:t>
                      </a:r>
                      <a:endParaRPr lang="en-GB" sz="900" b="0" i="0" u="none" strike="noStrike" dirty="0">
                        <a:solidFill>
                          <a:srgbClr val="000000"/>
                        </a:solidFill>
                        <a:effectLst/>
                        <a:latin typeface="Calibri"/>
                      </a:endParaRPr>
                    </a:p>
                  </a:txBody>
                  <a:tcPr marL="7774" marR="7774" marT="7774" marB="0" anchor="b"/>
                </a:tc>
                <a:tc>
                  <a:txBody>
                    <a:bodyPr/>
                    <a:lstStyle/>
                    <a:p>
                      <a:pPr marL="72000" algn="l" fontAlgn="b"/>
                      <a:r>
                        <a:rPr lang="en-GB" sz="900" u="none" strike="noStrike" dirty="0">
                          <a:effectLst/>
                        </a:rPr>
                        <a:t>A horse, a lion (in other words a rational animal)</a:t>
                      </a:r>
                      <a:endParaRPr lang="en-GB" sz="900" b="0" i="0" u="none" strike="noStrike" dirty="0">
                        <a:solidFill>
                          <a:srgbClr val="000000"/>
                        </a:solidFill>
                        <a:effectLst/>
                        <a:latin typeface="Calibri"/>
                      </a:endParaRPr>
                    </a:p>
                  </a:txBody>
                  <a:tcPr marL="7774" marR="7774" marT="7774" marB="0" anchor="b"/>
                </a:tc>
              </a:tr>
            </a:tbl>
          </a:graphicData>
        </a:graphic>
      </p:graphicFrame>
      <p:sp>
        <p:nvSpPr>
          <p:cNvPr id="3" name="TextBox 2"/>
          <p:cNvSpPr txBox="1"/>
          <p:nvPr/>
        </p:nvSpPr>
        <p:spPr>
          <a:xfrm>
            <a:off x="562975" y="3788699"/>
            <a:ext cx="8064896" cy="461665"/>
          </a:xfrm>
          <a:prstGeom prst="rect">
            <a:avLst/>
          </a:prstGeom>
          <a:noFill/>
        </p:spPr>
        <p:txBody>
          <a:bodyPr wrap="square" rtlCol="0">
            <a:spAutoFit/>
          </a:bodyPr>
          <a:lstStyle/>
          <a:p>
            <a:r>
              <a:rPr lang="en-GB" sz="1200" dirty="0" smtClean="0">
                <a:latin typeface="+mj-lt"/>
              </a:rPr>
              <a:t>Digging deep requires qualitative research. It is always worth asking the “why” question three times. The first time may elicit a rational response (system 2) and further questioning may uncover more subtle reasons (system 1).</a:t>
            </a:r>
            <a:endParaRPr lang="en-GB" sz="1200" b="0" dirty="0" smtClean="0">
              <a:latin typeface="+mj-lt"/>
            </a:endParaRPr>
          </a:p>
        </p:txBody>
      </p:sp>
    </p:spTree>
    <p:extLst>
      <p:ext uri="{BB962C8B-B14F-4D97-AF65-F5344CB8AC3E}">
        <p14:creationId xmlns:p14="http://schemas.microsoft.com/office/powerpoint/2010/main" val="1746418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2: HOW TO USE THE THINKING</a:t>
            </a:r>
            <a:endParaRPr lang="en-GB" dirty="0"/>
          </a:p>
        </p:txBody>
      </p:sp>
      <p:sp>
        <p:nvSpPr>
          <p:cNvPr id="8" name="TextBox 7"/>
          <p:cNvSpPr txBox="1"/>
          <p:nvPr/>
        </p:nvSpPr>
        <p:spPr>
          <a:xfrm>
            <a:off x="562975" y="843558"/>
            <a:ext cx="7443464" cy="830997"/>
          </a:xfrm>
          <a:prstGeom prst="rect">
            <a:avLst/>
          </a:prstGeom>
          <a:noFill/>
        </p:spPr>
        <p:txBody>
          <a:bodyPr wrap="square" rtlCol="0">
            <a:spAutoFit/>
          </a:bodyPr>
          <a:lstStyle/>
          <a:p>
            <a:r>
              <a:rPr lang="en-GB" sz="1200" dirty="0" smtClean="0">
                <a:latin typeface="+mj-lt"/>
              </a:rPr>
              <a:t>Step 1 will help you understand the influence of System 1 and System 2 thinking. The most important contribution of the model is using it in communications with customers and potential customers. There is no right or wrong way of using the model. Across a wide audience of customers there will be people who can be influenced by both System 1 and System 2 thinking. It is worth considering using both. For example:</a:t>
            </a:r>
          </a:p>
        </p:txBody>
      </p:sp>
      <p:sp>
        <p:nvSpPr>
          <p:cNvPr id="5" name="TextBox 4"/>
          <p:cNvSpPr txBox="1"/>
          <p:nvPr/>
        </p:nvSpPr>
        <p:spPr>
          <a:xfrm>
            <a:off x="4572000" y="1950968"/>
            <a:ext cx="3888432" cy="2677656"/>
          </a:xfrm>
          <a:prstGeom prst="rect">
            <a:avLst/>
          </a:prstGeom>
          <a:solidFill>
            <a:schemeClr val="accent2">
              <a:lumMod val="20000"/>
              <a:lumOff val="80000"/>
            </a:schemeClr>
          </a:solidFill>
        </p:spPr>
        <p:txBody>
          <a:bodyPr wrap="square" rtlCol="0">
            <a:spAutoFit/>
          </a:bodyPr>
          <a:lstStyle/>
          <a:p>
            <a:pPr algn="ctr"/>
            <a:r>
              <a:rPr lang="en-GB" sz="1200" b="1" dirty="0" smtClean="0">
                <a:latin typeface="+mj-lt"/>
              </a:rPr>
              <a:t>Using System 2 thinking</a:t>
            </a:r>
          </a:p>
          <a:p>
            <a:endParaRPr lang="en-GB" sz="1200" dirty="0">
              <a:latin typeface="+mj-lt"/>
            </a:endParaRPr>
          </a:p>
          <a:p>
            <a:r>
              <a:rPr lang="en-GB" sz="1200" dirty="0" smtClean="0">
                <a:latin typeface="+mj-lt"/>
              </a:rPr>
              <a:t>Logical thought (System 2 thinking) can be prompted with specific actions:</a:t>
            </a:r>
          </a:p>
          <a:p>
            <a:endParaRPr lang="en-GB" sz="1200" b="0" dirty="0">
              <a:latin typeface="+mj-lt"/>
            </a:endParaRPr>
          </a:p>
          <a:p>
            <a:pPr marL="171450" indent="-171450">
              <a:buFont typeface="Arial" panose="020B0604020202020204" pitchFamily="34" charset="0"/>
              <a:buChar char="•"/>
            </a:pPr>
            <a:r>
              <a:rPr lang="en-GB" sz="1200" dirty="0" smtClean="0">
                <a:latin typeface="+mj-lt"/>
              </a:rPr>
              <a:t>Offer incentives that appeal to logic (e.g. price will be reduced by 20% if the decision is taken before the end of the month).</a:t>
            </a:r>
          </a:p>
          <a:p>
            <a:pPr marL="171450" indent="-171450">
              <a:buFont typeface="Arial" panose="020B0604020202020204" pitchFamily="34" charset="0"/>
              <a:buChar char="•"/>
            </a:pPr>
            <a:r>
              <a:rPr lang="en-GB" sz="1200" dirty="0" smtClean="0">
                <a:latin typeface="+mj-lt"/>
              </a:rPr>
              <a:t>Show comparative data on your product and the competition.</a:t>
            </a:r>
          </a:p>
          <a:p>
            <a:pPr marL="171450" indent="-171450">
              <a:buFont typeface="Arial" panose="020B0604020202020204" pitchFamily="34" charset="0"/>
              <a:buChar char="•"/>
            </a:pPr>
            <a:r>
              <a:rPr lang="en-GB" sz="1200" b="0" dirty="0" smtClean="0">
                <a:latin typeface="+mj-lt"/>
              </a:rPr>
              <a:t>Provide a stack of rational reasons why your company (and its products) is the best.</a:t>
            </a:r>
          </a:p>
          <a:p>
            <a:pPr marL="171450" indent="-171450">
              <a:buFont typeface="Arial" panose="020B0604020202020204" pitchFamily="34" charset="0"/>
              <a:buChar char="•"/>
            </a:pPr>
            <a:r>
              <a:rPr lang="en-GB" sz="1200" dirty="0" smtClean="0">
                <a:latin typeface="+mj-lt"/>
              </a:rPr>
              <a:t>Use gamification to draw people in. For example scratch cards, puzzles and competitions.</a:t>
            </a:r>
            <a:endParaRPr lang="en-GB" sz="1200" b="0" dirty="0" smtClean="0">
              <a:latin typeface="+mj-lt"/>
            </a:endParaRPr>
          </a:p>
        </p:txBody>
      </p:sp>
      <p:sp>
        <p:nvSpPr>
          <p:cNvPr id="7" name="TextBox 6"/>
          <p:cNvSpPr txBox="1"/>
          <p:nvPr/>
        </p:nvSpPr>
        <p:spPr>
          <a:xfrm>
            <a:off x="683568" y="1950968"/>
            <a:ext cx="3096344" cy="2677656"/>
          </a:xfrm>
          <a:prstGeom prst="rect">
            <a:avLst/>
          </a:prstGeom>
          <a:solidFill>
            <a:schemeClr val="accent2">
              <a:lumMod val="20000"/>
              <a:lumOff val="80000"/>
            </a:schemeClr>
          </a:solidFill>
        </p:spPr>
        <p:txBody>
          <a:bodyPr wrap="square" rtlCol="0">
            <a:spAutoFit/>
          </a:bodyPr>
          <a:lstStyle/>
          <a:p>
            <a:pPr algn="ctr"/>
            <a:r>
              <a:rPr lang="en-GB" sz="1200" b="1" dirty="0" smtClean="0">
                <a:latin typeface="+mj-lt"/>
              </a:rPr>
              <a:t>Using System 1 thinking</a:t>
            </a:r>
          </a:p>
          <a:p>
            <a:endParaRPr lang="en-GB" sz="1200" dirty="0">
              <a:latin typeface="+mj-lt"/>
            </a:endParaRPr>
          </a:p>
          <a:p>
            <a:r>
              <a:rPr lang="en-GB" sz="1200" dirty="0" smtClean="0">
                <a:latin typeface="+mj-lt"/>
              </a:rPr>
              <a:t>Appeal to people’s desire to make quick decisions (easy and lazy decisions):</a:t>
            </a:r>
          </a:p>
          <a:p>
            <a:endParaRPr lang="en-GB" sz="1200" b="0" dirty="0">
              <a:latin typeface="+mj-lt"/>
            </a:endParaRPr>
          </a:p>
          <a:p>
            <a:pPr marL="171450" indent="-171450">
              <a:buFont typeface="Arial" panose="020B0604020202020204" pitchFamily="34" charset="0"/>
              <a:buChar char="•"/>
            </a:pPr>
            <a:r>
              <a:rPr lang="en-GB" sz="1200" dirty="0" smtClean="0">
                <a:latin typeface="+mj-lt"/>
              </a:rPr>
              <a:t>Create a loyalty club/card encouraging people to automatically default to choosing your company.</a:t>
            </a:r>
          </a:p>
          <a:p>
            <a:pPr marL="171450" indent="-171450">
              <a:buFont typeface="Arial" panose="020B0604020202020204" pitchFamily="34" charset="0"/>
              <a:buChar char="•"/>
            </a:pPr>
            <a:r>
              <a:rPr lang="en-GB" sz="1200" dirty="0" smtClean="0">
                <a:latin typeface="+mj-lt"/>
              </a:rPr>
              <a:t>Use testimonials so that people can lean on someone else’s decision-making process and choose your company.</a:t>
            </a:r>
          </a:p>
          <a:p>
            <a:pPr marL="171450" indent="-171450">
              <a:buFont typeface="Arial" panose="020B0604020202020204" pitchFamily="34" charset="0"/>
              <a:buChar char="•"/>
            </a:pPr>
            <a:r>
              <a:rPr lang="en-GB" sz="1200" dirty="0" smtClean="0">
                <a:latin typeface="+mj-lt"/>
              </a:rPr>
              <a:t>Use a message that indicates you are the safe and obvious choice.</a:t>
            </a:r>
          </a:p>
          <a:p>
            <a:pPr marL="171450" indent="-171450">
              <a:buFont typeface="Arial" panose="020B0604020202020204" pitchFamily="34" charset="0"/>
              <a:buChar char="•"/>
            </a:pPr>
            <a:r>
              <a:rPr lang="en-GB" sz="1200" b="0" dirty="0" smtClean="0">
                <a:latin typeface="+mj-lt"/>
              </a:rPr>
              <a:t>Make it easy to do business.</a:t>
            </a:r>
          </a:p>
        </p:txBody>
      </p:sp>
    </p:spTree>
    <p:extLst>
      <p:ext uri="{BB962C8B-B14F-4D97-AF65-F5344CB8AC3E}">
        <p14:creationId xmlns:p14="http://schemas.microsoft.com/office/powerpoint/2010/main" val="77077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18">
      <a:dk1>
        <a:srgbClr val="3B3B3B"/>
      </a:dk1>
      <a:lt1>
        <a:srgbClr val="FFFFFF"/>
      </a:lt1>
      <a:dk2>
        <a:srgbClr val="3B3B3B"/>
      </a:dk2>
      <a:lt2>
        <a:srgbClr val="BEC0C2"/>
      </a:lt2>
      <a:accent1>
        <a:srgbClr val="005596"/>
      </a:accent1>
      <a:accent2>
        <a:srgbClr val="739DD2"/>
      </a:accent2>
      <a:accent3>
        <a:srgbClr val="ED1944"/>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s Etc.">
  <a:themeElements>
    <a:clrScheme name="Custom 13">
      <a:dk1>
        <a:srgbClr val="262626"/>
      </a:dk1>
      <a:lt1>
        <a:srgbClr val="FFFFFF"/>
      </a:lt1>
      <a:dk2>
        <a:srgbClr val="262626"/>
      </a:dk2>
      <a:lt2>
        <a:srgbClr val="BEC0C2"/>
      </a:lt2>
      <a:accent1>
        <a:srgbClr val="ED1944"/>
      </a:accent1>
      <a:accent2>
        <a:srgbClr val="739DD2"/>
      </a:accent2>
      <a:accent3>
        <a:srgbClr val="005596"/>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int Layout">
  <a:themeElements>
    <a:clrScheme name="Custom 13">
      <a:dk1>
        <a:srgbClr val="262626"/>
      </a:dk1>
      <a:lt1>
        <a:srgbClr val="FFFFFF"/>
      </a:lt1>
      <a:dk2>
        <a:srgbClr val="262626"/>
      </a:dk2>
      <a:lt2>
        <a:srgbClr val="BEC0C2"/>
      </a:lt2>
      <a:accent1>
        <a:srgbClr val="ED1944"/>
      </a:accent1>
      <a:accent2>
        <a:srgbClr val="739DD2"/>
      </a:accent2>
      <a:accent3>
        <a:srgbClr val="005596"/>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9625</TotalTime>
  <Words>736</Words>
  <Application>Microsoft Office PowerPoint</Application>
  <PresentationFormat>On-screen Show (16:9)</PresentationFormat>
  <Paragraphs>62</Paragraphs>
  <Slides>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vt:i4>
      </vt:variant>
    </vt:vector>
  </HeadingPairs>
  <TitlesOfParts>
    <vt:vector size="14" baseType="lpstr">
      <vt:lpstr>Arial</vt:lpstr>
      <vt:lpstr>Signika</vt:lpstr>
      <vt:lpstr>Calibri</vt:lpstr>
      <vt:lpstr>Times New Roman</vt:lpstr>
      <vt:lpstr>Trebuchet MS</vt:lpstr>
      <vt:lpstr>Sabon</vt:lpstr>
      <vt:lpstr>ＭＳ Ｐゴシック</vt:lpstr>
      <vt:lpstr>Blank</vt:lpstr>
      <vt:lpstr>Dividers Etc.</vt:lpstr>
      <vt:lpstr>Print Layout</vt:lpstr>
      <vt:lpstr>PowerPoint Presentation</vt:lpstr>
      <vt:lpstr>A business model for working out emotional forces that drive decision making</vt:lpstr>
      <vt:lpstr>STEP 1: DIG DEEP</vt:lpstr>
      <vt:lpstr>STEP 2: HOW TO USE THE THINKING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B2B Frameworks</dc:title>
  <dc:creator/>
  <cp:lastModifiedBy>Paul Hague</cp:lastModifiedBy>
  <cp:revision>275</cp:revision>
  <dcterms:created xsi:type="dcterms:W3CDTF">2017-08-15T13:01:37Z</dcterms:created>
  <dcterms:modified xsi:type="dcterms:W3CDTF">2018-11-17T11:46:24Z</dcterms:modified>
</cp:coreProperties>
</file>